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1"/>
  </p:notesMasterIdLst>
  <p:sldIdLst>
    <p:sldId id="256" r:id="rId2"/>
    <p:sldId id="281" r:id="rId3"/>
    <p:sldId id="283" r:id="rId4"/>
    <p:sldId id="284" r:id="rId5"/>
    <p:sldId id="285" r:id="rId6"/>
    <p:sldId id="286" r:id="rId7"/>
    <p:sldId id="287" r:id="rId8"/>
    <p:sldId id="257" r:id="rId9"/>
    <p:sldId id="289" r:id="rId10"/>
    <p:sldId id="260" r:id="rId11"/>
    <p:sldId id="294" r:id="rId12"/>
    <p:sldId id="261" r:id="rId13"/>
    <p:sldId id="290" r:id="rId14"/>
    <p:sldId id="291" r:id="rId15"/>
    <p:sldId id="292" r:id="rId16"/>
    <p:sldId id="293" r:id="rId17"/>
    <p:sldId id="265" r:id="rId18"/>
    <p:sldId id="276" r:id="rId19"/>
    <p:sldId id="266" r:id="rId20"/>
  </p:sldIdLst>
  <p:sldSz cx="9144000" cy="5143500" type="screen16x9"/>
  <p:notesSz cx="6858000" cy="9144000"/>
  <p:embeddedFontLst>
    <p:embeddedFont>
      <p:font typeface="Bebas Neue" panose="020B0606020202050201" pitchFamily="34" charset="0"/>
      <p:regular r:id="rId22"/>
    </p:embeddedFont>
    <p:embeddedFont>
      <p:font typeface="Calibri" panose="020F0502020204030204" pitchFamily="34" charset="0"/>
      <p:regular r:id="rId23"/>
      <p:bold r:id="rId24"/>
      <p:italic r:id="rId25"/>
      <p:boldItalic r:id="rId26"/>
    </p:embeddedFont>
    <p:embeddedFont>
      <p:font typeface="Doppio One" panose="020B0604020202020204" charset="0"/>
      <p:regular r:id="rId27"/>
    </p:embeddedFont>
    <p:embeddedFont>
      <p:font typeface="Encode Sans" panose="020B0604020202020204" charset="0"/>
      <p:regular r:id="rId28"/>
      <p:bold r:id="rId29"/>
    </p:embeddedFont>
    <p:embeddedFont>
      <p:font typeface="Encode Sans Condensed" panose="020B0604020202020204" charset="0"/>
      <p:regular r:id="rId30"/>
      <p:bold r:id="rId31"/>
    </p:embeddedFont>
    <p:embeddedFont>
      <p:font typeface="Georama" panose="020B0604020202020204" charset="0"/>
      <p:regular r:id="rId32"/>
      <p:bold r:id="rId33"/>
      <p:italic r:id="rId34"/>
      <p:boldItalic r:id="rId35"/>
    </p:embeddedFont>
    <p:embeddedFont>
      <p:font typeface="PT Sans" panose="020B05030202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FF7889-1F54-4622-A017-41E243C0AFC0}">
  <a:tblStyle styleId="{DFFF7889-1F54-4622-A017-41E243C0AF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A68FCE5-3676-4262-A754-E2103885C6D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02afc7a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502afc7a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0a5d1115b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0a5d1115b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02afc7aa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838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02afc7aad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02afc7aad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02afc7aad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02afc7aad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04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02afc7aad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02afc7aad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472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02afc7aad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02afc7aad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865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02afc7aad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02afc7aad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894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0a5d1115b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0a5d1115b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16c3a5a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16c3a5a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a5d1115b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a5d1115b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0a5d1115b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0a5d1115b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06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02afc7aa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66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02afc7aa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851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02afc7aa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098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02afc7aa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48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0a5d1115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0a5d1115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27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0a5d1115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0a5d1115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02afc7aa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055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l="3955" t="33705" r="57710" b="5922"/>
          <a:stretch/>
        </p:blipFill>
        <p:spPr>
          <a:xfrm>
            <a:off x="0" y="2133600"/>
            <a:ext cx="3505200" cy="3105151"/>
          </a:xfrm>
          <a:prstGeom prst="rect">
            <a:avLst/>
          </a:prstGeom>
          <a:noFill/>
          <a:ln>
            <a:noFill/>
          </a:ln>
        </p:spPr>
      </p:pic>
      <p:pic>
        <p:nvPicPr>
          <p:cNvPr id="10" name="Google Shape;10;p2"/>
          <p:cNvPicPr preferRelativeResize="0"/>
          <p:nvPr/>
        </p:nvPicPr>
        <p:blipFill rotWithShape="1">
          <a:blip r:embed="rId2">
            <a:alphaModFix amt="28000"/>
          </a:blip>
          <a:srcRect l="40405" t="33702" r="30010" b="6752"/>
          <a:stretch/>
        </p:blipFill>
        <p:spPr>
          <a:xfrm>
            <a:off x="6438900" y="2176200"/>
            <a:ext cx="2705098" cy="3062551"/>
          </a:xfrm>
          <a:prstGeom prst="rect">
            <a:avLst/>
          </a:prstGeom>
          <a:noFill/>
          <a:ln>
            <a:noFill/>
          </a:ln>
        </p:spPr>
      </p:pic>
      <p:sp>
        <p:nvSpPr>
          <p:cNvPr id="11" name="Google Shape;11;p2"/>
          <p:cNvSpPr txBox="1">
            <a:spLocks noGrp="1"/>
          </p:cNvSpPr>
          <p:nvPr>
            <p:ph type="ctrTitle"/>
          </p:nvPr>
        </p:nvSpPr>
        <p:spPr>
          <a:xfrm>
            <a:off x="1473525" y="2562750"/>
            <a:ext cx="6196800" cy="15126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5200"/>
              <a:buNone/>
              <a:defRPr sz="4200">
                <a:latin typeface="Doppio One"/>
                <a:ea typeface="Doppio One"/>
                <a:cs typeface="Doppio One"/>
                <a:sym typeface="Doppio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73675" y="4056400"/>
            <a:ext cx="6196800" cy="5280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a:spLocks noGrp="1"/>
          </p:cNvSpPr>
          <p:nvPr>
            <p:ph type="pic" idx="2"/>
          </p:nvPr>
        </p:nvSpPr>
        <p:spPr>
          <a:xfrm>
            <a:off x="0" y="0"/>
            <a:ext cx="9144000" cy="2176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r="832" b="3400"/>
          <a:stretch/>
        </p:blipFill>
        <p:spPr>
          <a:xfrm>
            <a:off x="-100" y="-9525"/>
            <a:ext cx="9144000" cy="5143500"/>
          </a:xfrm>
          <a:prstGeom prst="rect">
            <a:avLst/>
          </a:prstGeom>
          <a:noFill/>
          <a:ln>
            <a:noFill/>
          </a:ln>
        </p:spPr>
      </p:pic>
      <p:sp>
        <p:nvSpPr>
          <p:cNvPr id="64" name="Google Shape;64;p13"/>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3"/>
          <p:cNvSpPr txBox="1">
            <a:spLocks noGrp="1"/>
          </p:cNvSpPr>
          <p:nvPr>
            <p:ph type="title" idx="2" hasCustomPrompt="1"/>
          </p:nvPr>
        </p:nvSpPr>
        <p:spPr>
          <a:xfrm>
            <a:off x="1618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3" hasCustomPrompt="1"/>
          </p:nvPr>
        </p:nvSpPr>
        <p:spPr>
          <a:xfrm>
            <a:off x="1618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4" hasCustomPrompt="1"/>
          </p:nvPr>
        </p:nvSpPr>
        <p:spPr>
          <a:xfrm>
            <a:off x="4204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204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790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7" hasCustomPrompt="1"/>
          </p:nvPr>
        </p:nvSpPr>
        <p:spPr>
          <a:xfrm>
            <a:off x="6790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20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8"/>
          </p:nvPr>
        </p:nvSpPr>
        <p:spPr>
          <a:xfrm>
            <a:off x="3306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9"/>
          </p:nvPr>
        </p:nvSpPr>
        <p:spPr>
          <a:xfrm>
            <a:off x="5892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3"/>
          </p:nvPr>
        </p:nvSpPr>
        <p:spPr>
          <a:xfrm>
            <a:off x="720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4"/>
          </p:nvPr>
        </p:nvSpPr>
        <p:spPr>
          <a:xfrm>
            <a:off x="3306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txBox="1">
            <a:spLocks noGrp="1"/>
          </p:cNvSpPr>
          <p:nvPr>
            <p:ph type="subTitle" idx="15"/>
          </p:nvPr>
        </p:nvSpPr>
        <p:spPr>
          <a:xfrm>
            <a:off x="5892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3">
    <p:bg>
      <p:bgPr>
        <a:solidFill>
          <a:schemeClr val="lt1"/>
        </a:solidFill>
        <a:effectLst/>
      </p:bgPr>
    </p:bg>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2">
            <a:alphaModFix amt="28000"/>
          </a:blip>
          <a:srcRect/>
          <a:stretch/>
        </p:blipFill>
        <p:spPr>
          <a:xfrm flipH="1">
            <a:off x="-19150" y="9525"/>
            <a:ext cx="8907048" cy="5143500"/>
          </a:xfrm>
          <a:prstGeom prst="rect">
            <a:avLst/>
          </a:prstGeom>
          <a:noFill/>
          <a:ln>
            <a:noFill/>
          </a:ln>
        </p:spPr>
      </p:pic>
      <p:sp>
        <p:nvSpPr>
          <p:cNvPr id="80" name="Google Shape;80;p14"/>
          <p:cNvSpPr/>
          <p:nvPr/>
        </p:nvSpPr>
        <p:spPr>
          <a:xfrm flipH="1">
            <a:off x="439198" y="381000"/>
            <a:ext cx="49053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title" hasCustomPrompt="1"/>
          </p:nvPr>
        </p:nvSpPr>
        <p:spPr>
          <a:xfrm>
            <a:off x="1030519" y="1922732"/>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2" name="Google Shape;82;p14"/>
          <p:cNvSpPr txBox="1">
            <a:spLocks noGrp="1"/>
          </p:cNvSpPr>
          <p:nvPr>
            <p:ph type="subTitle" idx="1"/>
          </p:nvPr>
        </p:nvSpPr>
        <p:spPr>
          <a:xfrm>
            <a:off x="1030519" y="2595924"/>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3" name="Google Shape;83;p14"/>
          <p:cNvSpPr txBox="1">
            <a:spLocks noGrp="1"/>
          </p:cNvSpPr>
          <p:nvPr>
            <p:ph type="title" idx="2" hasCustomPrompt="1"/>
          </p:nvPr>
        </p:nvSpPr>
        <p:spPr>
          <a:xfrm>
            <a:off x="1030519" y="330173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4" name="Google Shape;84;p14"/>
          <p:cNvSpPr txBox="1">
            <a:spLocks noGrp="1"/>
          </p:cNvSpPr>
          <p:nvPr>
            <p:ph type="subTitle" idx="3"/>
          </p:nvPr>
        </p:nvSpPr>
        <p:spPr>
          <a:xfrm>
            <a:off x="1030519" y="3974926"/>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5" name="Google Shape;85;p14"/>
          <p:cNvSpPr txBox="1">
            <a:spLocks noGrp="1"/>
          </p:cNvSpPr>
          <p:nvPr>
            <p:ph type="title" idx="4" hasCustomPrompt="1"/>
          </p:nvPr>
        </p:nvSpPr>
        <p:spPr>
          <a:xfrm>
            <a:off x="1030519" y="5437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 name="Google Shape;86;p14"/>
          <p:cNvSpPr txBox="1">
            <a:spLocks noGrp="1"/>
          </p:cNvSpPr>
          <p:nvPr>
            <p:ph type="subTitle" idx="5"/>
          </p:nvPr>
        </p:nvSpPr>
        <p:spPr>
          <a:xfrm>
            <a:off x="1030519" y="1216922"/>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7" name="Google Shape;87;p14"/>
          <p:cNvSpPr>
            <a:spLocks noGrp="1"/>
          </p:cNvSpPr>
          <p:nvPr>
            <p:ph type="pic" idx="6"/>
          </p:nvPr>
        </p:nvSpPr>
        <p:spPr>
          <a:xfrm>
            <a:off x="5715000" y="-2250"/>
            <a:ext cx="3429000" cy="5148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2_1_1">
    <p:bg>
      <p:bgPr>
        <a:solidFill>
          <a:schemeClr val="lt1"/>
        </a:solidFill>
        <a:effectLst/>
      </p:bgPr>
    </p:bg>
    <p:spTree>
      <p:nvGrpSpPr>
        <p:cNvPr id="1" name="Shape 132"/>
        <p:cNvGrpSpPr/>
        <p:nvPr/>
      </p:nvGrpSpPr>
      <p:grpSpPr>
        <a:xfrm>
          <a:off x="0" y="0"/>
          <a:ext cx="0" cy="0"/>
          <a:chOff x="0" y="0"/>
          <a:chExt cx="0" cy="0"/>
        </a:xfrm>
      </p:grpSpPr>
      <p:pic>
        <p:nvPicPr>
          <p:cNvPr id="133" name="Google Shape;133;p21"/>
          <p:cNvPicPr preferRelativeResize="0"/>
          <p:nvPr/>
        </p:nvPicPr>
        <p:blipFill rotWithShape="1">
          <a:blip r:embed="rId2">
            <a:alphaModFix amt="28000"/>
          </a:blip>
          <a:srcRect l="833" b="3400"/>
          <a:stretch/>
        </p:blipFill>
        <p:spPr>
          <a:xfrm rot="10800000">
            <a:off x="-100" y="-9525"/>
            <a:ext cx="9144000" cy="5143500"/>
          </a:xfrm>
          <a:prstGeom prst="rect">
            <a:avLst/>
          </a:prstGeom>
          <a:noFill/>
          <a:ln>
            <a:noFill/>
          </a:ln>
        </p:spPr>
      </p:pic>
      <p:sp>
        <p:nvSpPr>
          <p:cNvPr id="134" name="Google Shape;134;p21"/>
          <p:cNvSpPr/>
          <p:nvPr/>
        </p:nvSpPr>
        <p:spPr>
          <a:xfrm rot="10800000">
            <a:off x="447550" y="36195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6" name="Google Shape;136;p21"/>
          <p:cNvSpPr txBox="1">
            <a:spLocks noGrp="1"/>
          </p:cNvSpPr>
          <p:nvPr>
            <p:ph type="subTitle" idx="1"/>
          </p:nvPr>
        </p:nvSpPr>
        <p:spPr>
          <a:xfrm>
            <a:off x="990019" y="1710160"/>
            <a:ext cx="20964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1"/>
          <p:cNvSpPr txBox="1">
            <a:spLocks noGrp="1"/>
          </p:cNvSpPr>
          <p:nvPr>
            <p:ph type="subTitle" idx="2"/>
          </p:nvPr>
        </p:nvSpPr>
        <p:spPr>
          <a:xfrm>
            <a:off x="3610969" y="1710160"/>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1"/>
          <p:cNvSpPr txBox="1">
            <a:spLocks noGrp="1"/>
          </p:cNvSpPr>
          <p:nvPr>
            <p:ph type="subTitle" idx="3"/>
          </p:nvPr>
        </p:nvSpPr>
        <p:spPr>
          <a:xfrm>
            <a:off x="990019" y="3440452"/>
            <a:ext cx="20964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1"/>
          <p:cNvSpPr txBox="1">
            <a:spLocks noGrp="1"/>
          </p:cNvSpPr>
          <p:nvPr>
            <p:ph type="subTitle" idx="4"/>
          </p:nvPr>
        </p:nvSpPr>
        <p:spPr>
          <a:xfrm>
            <a:off x="3610969" y="3440454"/>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subTitle" idx="5"/>
          </p:nvPr>
        </p:nvSpPr>
        <p:spPr>
          <a:xfrm>
            <a:off x="6308119" y="1710160"/>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1"/>
          <p:cNvSpPr txBox="1">
            <a:spLocks noGrp="1"/>
          </p:cNvSpPr>
          <p:nvPr>
            <p:ph type="subTitle" idx="6"/>
          </p:nvPr>
        </p:nvSpPr>
        <p:spPr>
          <a:xfrm>
            <a:off x="6308119" y="3440454"/>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1"/>
          <p:cNvSpPr txBox="1">
            <a:spLocks noGrp="1"/>
          </p:cNvSpPr>
          <p:nvPr>
            <p:ph type="subTitle" idx="7"/>
          </p:nvPr>
        </p:nvSpPr>
        <p:spPr>
          <a:xfrm>
            <a:off x="990019" y="1336275"/>
            <a:ext cx="2096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1"/>
          <p:cNvSpPr txBox="1">
            <a:spLocks noGrp="1"/>
          </p:cNvSpPr>
          <p:nvPr>
            <p:ph type="subTitle" idx="8"/>
          </p:nvPr>
        </p:nvSpPr>
        <p:spPr>
          <a:xfrm>
            <a:off x="3610969" y="1336275"/>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1"/>
          <p:cNvSpPr txBox="1">
            <a:spLocks noGrp="1"/>
          </p:cNvSpPr>
          <p:nvPr>
            <p:ph type="subTitle" idx="9"/>
          </p:nvPr>
        </p:nvSpPr>
        <p:spPr>
          <a:xfrm>
            <a:off x="6308119" y="1336275"/>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1"/>
          <p:cNvSpPr txBox="1">
            <a:spLocks noGrp="1"/>
          </p:cNvSpPr>
          <p:nvPr>
            <p:ph type="subTitle" idx="13"/>
          </p:nvPr>
        </p:nvSpPr>
        <p:spPr>
          <a:xfrm>
            <a:off x="990019" y="3063349"/>
            <a:ext cx="2096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1"/>
          <p:cNvSpPr txBox="1">
            <a:spLocks noGrp="1"/>
          </p:cNvSpPr>
          <p:nvPr>
            <p:ph type="subTitle" idx="14"/>
          </p:nvPr>
        </p:nvSpPr>
        <p:spPr>
          <a:xfrm>
            <a:off x="3610969" y="3063356"/>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21"/>
          <p:cNvSpPr txBox="1">
            <a:spLocks noGrp="1"/>
          </p:cNvSpPr>
          <p:nvPr>
            <p:ph type="subTitle" idx="15"/>
          </p:nvPr>
        </p:nvSpPr>
        <p:spPr>
          <a:xfrm>
            <a:off x="6308119" y="3063356"/>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bg>
      <p:bgPr>
        <a:solidFill>
          <a:schemeClr val="lt1"/>
        </a:solidFill>
        <a:effectLst/>
      </p:bgPr>
    </p:bg>
    <p:spTree>
      <p:nvGrpSpPr>
        <p:cNvPr id="1" name="Shape 154"/>
        <p:cNvGrpSpPr/>
        <p:nvPr/>
      </p:nvGrpSpPr>
      <p:grpSpPr>
        <a:xfrm>
          <a:off x="0" y="0"/>
          <a:ext cx="0" cy="0"/>
          <a:chOff x="0" y="0"/>
          <a:chExt cx="0" cy="0"/>
        </a:xfrm>
      </p:grpSpPr>
      <p:pic>
        <p:nvPicPr>
          <p:cNvPr id="155" name="Google Shape;155;p23"/>
          <p:cNvPicPr preferRelativeResize="0"/>
          <p:nvPr/>
        </p:nvPicPr>
        <p:blipFill rotWithShape="1">
          <a:blip r:embed="rId2">
            <a:alphaModFix amt="28000"/>
          </a:blip>
          <a:srcRect l="3953" r="60529"/>
          <a:stretch/>
        </p:blipFill>
        <p:spPr>
          <a:xfrm>
            <a:off x="0" y="0"/>
            <a:ext cx="3247699"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lt2"/>
        </a:solidFill>
        <a:effectLst/>
      </p:bgPr>
    </p:bg>
    <p:spTree>
      <p:nvGrpSpPr>
        <p:cNvPr id="1" name="Shape 156"/>
        <p:cNvGrpSpPr/>
        <p:nvPr/>
      </p:nvGrpSpPr>
      <p:grpSpPr>
        <a:xfrm>
          <a:off x="0" y="0"/>
          <a:ext cx="0" cy="0"/>
          <a:chOff x="0" y="0"/>
          <a:chExt cx="0" cy="0"/>
        </a:xfrm>
      </p:grpSpPr>
      <p:pic>
        <p:nvPicPr>
          <p:cNvPr id="157" name="Google Shape;157;p24"/>
          <p:cNvPicPr preferRelativeResize="0"/>
          <p:nvPr/>
        </p:nvPicPr>
        <p:blipFill rotWithShape="1">
          <a:blip r:embed="rId2">
            <a:alphaModFix amt="28000"/>
          </a:blip>
          <a:srcRect l="43587" r="26256" b="-10"/>
          <a:stretch/>
        </p:blipFill>
        <p:spPr>
          <a:xfrm>
            <a:off x="6347800" y="0"/>
            <a:ext cx="275735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dk2"/>
        </a:solidFill>
        <a:effectLst/>
      </p:bgPr>
    </p:bg>
    <p:spTree>
      <p:nvGrpSpPr>
        <p:cNvPr id="1" name="Shape 158"/>
        <p:cNvGrpSpPr/>
        <p:nvPr/>
      </p:nvGrpSpPr>
      <p:grpSpPr>
        <a:xfrm>
          <a:off x="0" y="0"/>
          <a:ext cx="0" cy="0"/>
          <a:chOff x="0" y="0"/>
          <a:chExt cx="0" cy="0"/>
        </a:xfrm>
      </p:grpSpPr>
      <p:pic>
        <p:nvPicPr>
          <p:cNvPr id="159" name="Google Shape;159;p25"/>
          <p:cNvPicPr preferRelativeResize="0"/>
          <p:nvPr/>
        </p:nvPicPr>
        <p:blipFill rotWithShape="1">
          <a:blip r:embed="rId2">
            <a:alphaModFix amt="28000"/>
          </a:blip>
          <a:srcRect l="43587" r="26256" b="-10"/>
          <a:stretch/>
        </p:blipFill>
        <p:spPr>
          <a:xfrm flipH="1">
            <a:off x="-21813" y="0"/>
            <a:ext cx="2757350" cy="5143500"/>
          </a:xfrm>
          <a:prstGeom prst="rect">
            <a:avLst/>
          </a:prstGeom>
          <a:noFill/>
          <a:ln>
            <a:noFill/>
          </a:ln>
        </p:spPr>
      </p:pic>
      <p:pic>
        <p:nvPicPr>
          <p:cNvPr id="160" name="Google Shape;160;p25"/>
          <p:cNvPicPr preferRelativeResize="0"/>
          <p:nvPr/>
        </p:nvPicPr>
        <p:blipFill rotWithShape="1">
          <a:blip r:embed="rId2">
            <a:alphaModFix amt="28000"/>
          </a:blip>
          <a:srcRect l="3954" r="60452"/>
          <a:stretch/>
        </p:blipFill>
        <p:spPr>
          <a:xfrm flipH="1">
            <a:off x="5889374" y="0"/>
            <a:ext cx="3254626"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mt="28000"/>
          </a:blip>
          <a:srcRect l="3955" t="28334" r="57710" b="5923"/>
          <a:stretch/>
        </p:blipFill>
        <p:spPr>
          <a:xfrm>
            <a:off x="0" y="-171450"/>
            <a:ext cx="3505200" cy="3381375"/>
          </a:xfrm>
          <a:prstGeom prst="rect">
            <a:avLst/>
          </a:prstGeom>
          <a:noFill/>
          <a:ln>
            <a:noFill/>
          </a:ln>
        </p:spPr>
      </p:pic>
      <p:pic>
        <p:nvPicPr>
          <p:cNvPr id="16" name="Google Shape;16;p3"/>
          <p:cNvPicPr preferRelativeResize="0"/>
          <p:nvPr/>
        </p:nvPicPr>
        <p:blipFill rotWithShape="1">
          <a:blip r:embed="rId2">
            <a:alphaModFix amt="28000"/>
          </a:blip>
          <a:srcRect l="43544" t="33702" r="14163" b="6752"/>
          <a:stretch/>
        </p:blipFill>
        <p:spPr>
          <a:xfrm>
            <a:off x="5276849" y="-109800"/>
            <a:ext cx="3867149" cy="3062551"/>
          </a:xfrm>
          <a:prstGeom prst="rect">
            <a:avLst/>
          </a:prstGeom>
          <a:noFill/>
          <a:ln>
            <a:noFill/>
          </a:ln>
        </p:spPr>
      </p:pic>
      <p:sp>
        <p:nvSpPr>
          <p:cNvPr id="17" name="Google Shape;17;p3"/>
          <p:cNvSpPr txBox="1">
            <a:spLocks noGrp="1"/>
          </p:cNvSpPr>
          <p:nvPr>
            <p:ph type="title"/>
          </p:nvPr>
        </p:nvSpPr>
        <p:spPr>
          <a:xfrm>
            <a:off x="3403454" y="783554"/>
            <a:ext cx="4383600" cy="1626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356946" y="783550"/>
            <a:ext cx="2046600" cy="162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a:spLocks noGrp="1"/>
          </p:cNvSpPr>
          <p:nvPr>
            <p:ph type="pic" idx="3"/>
          </p:nvPr>
        </p:nvSpPr>
        <p:spPr>
          <a:xfrm>
            <a:off x="5" y="2967300"/>
            <a:ext cx="9144000" cy="21762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22" name="Google Shape;22;p4"/>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20000" y="1442900"/>
            <a:ext cx="7704000" cy="312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Font typeface="Georama"/>
              <a:buChar char="●"/>
              <a:defRPr sz="1200"/>
            </a:lvl1pPr>
            <a:lvl2pPr marL="914400" lvl="1" indent="-304800">
              <a:spcBef>
                <a:spcPts val="0"/>
              </a:spcBef>
              <a:spcAft>
                <a:spcPts val="0"/>
              </a:spcAft>
              <a:buSzPts val="1200"/>
              <a:buFont typeface="Georama"/>
              <a:buChar char="○"/>
              <a:defRPr sz="1200"/>
            </a:lvl2pPr>
            <a:lvl3pPr marL="1371600" lvl="2" indent="-304800">
              <a:spcBef>
                <a:spcPts val="0"/>
              </a:spcBef>
              <a:spcAft>
                <a:spcPts val="0"/>
              </a:spcAft>
              <a:buSzPts val="1200"/>
              <a:buFont typeface="Georama"/>
              <a:buChar char="■"/>
              <a:defRPr sz="1200"/>
            </a:lvl3pPr>
            <a:lvl4pPr marL="1828800" lvl="3" indent="-304800">
              <a:spcBef>
                <a:spcPts val="0"/>
              </a:spcBef>
              <a:spcAft>
                <a:spcPts val="0"/>
              </a:spcAft>
              <a:buSzPts val="1200"/>
              <a:buFont typeface="Georama"/>
              <a:buChar char="●"/>
              <a:defRPr sz="1200"/>
            </a:lvl4pPr>
            <a:lvl5pPr marL="2286000" lvl="4" indent="-304800">
              <a:spcBef>
                <a:spcPts val="0"/>
              </a:spcBef>
              <a:spcAft>
                <a:spcPts val="0"/>
              </a:spcAft>
              <a:buSzPts val="1200"/>
              <a:buFont typeface="Georama"/>
              <a:buChar char="○"/>
              <a:defRPr sz="1200"/>
            </a:lvl5pPr>
            <a:lvl6pPr marL="2743200" lvl="5" indent="-304800">
              <a:spcBef>
                <a:spcPts val="0"/>
              </a:spcBef>
              <a:spcAft>
                <a:spcPts val="0"/>
              </a:spcAft>
              <a:buSzPts val="1200"/>
              <a:buFont typeface="Georama"/>
              <a:buChar char="■"/>
              <a:defRPr sz="1200"/>
            </a:lvl6pPr>
            <a:lvl7pPr marL="3200400" lvl="6" indent="-304800">
              <a:spcBef>
                <a:spcPts val="0"/>
              </a:spcBef>
              <a:spcAft>
                <a:spcPts val="0"/>
              </a:spcAft>
              <a:buSzPts val="1200"/>
              <a:buFont typeface="Georama"/>
              <a:buChar char="●"/>
              <a:defRPr sz="1200"/>
            </a:lvl7pPr>
            <a:lvl8pPr marL="3657600" lvl="7" indent="-304800">
              <a:spcBef>
                <a:spcPts val="0"/>
              </a:spcBef>
              <a:spcAft>
                <a:spcPts val="0"/>
              </a:spcAft>
              <a:buSzPts val="1200"/>
              <a:buFont typeface="Georama"/>
              <a:buChar char="○"/>
              <a:defRPr sz="1200"/>
            </a:lvl8pPr>
            <a:lvl9pPr marL="4114800" lvl="8" indent="-304800">
              <a:spcBef>
                <a:spcPts val="0"/>
              </a:spcBef>
              <a:spcAft>
                <a:spcPts val="0"/>
              </a:spcAft>
              <a:buSzPts val="1200"/>
              <a:buFont typeface="Georama"/>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27" name="Google Shape;27;p5"/>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subTitle" idx="1"/>
          </p:nvPr>
        </p:nvSpPr>
        <p:spPr>
          <a:xfrm>
            <a:off x="5151737" y="2936100"/>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1486663" y="2936100"/>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1486663" y="2385351"/>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 name="Google Shape;31;p5"/>
          <p:cNvSpPr txBox="1">
            <a:spLocks noGrp="1"/>
          </p:cNvSpPr>
          <p:nvPr>
            <p:ph type="subTitle" idx="4"/>
          </p:nvPr>
        </p:nvSpPr>
        <p:spPr>
          <a:xfrm>
            <a:off x="5151738" y="2385351"/>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5"/>
          <p:cNvSpPr>
            <a:spLocks noGrp="1"/>
          </p:cNvSpPr>
          <p:nvPr>
            <p:ph type="pic" idx="5"/>
          </p:nvPr>
        </p:nvSpPr>
        <p:spPr>
          <a:xfrm>
            <a:off x="1486663" y="1509050"/>
            <a:ext cx="2505600" cy="876300"/>
          </a:xfrm>
          <a:prstGeom prst="rect">
            <a:avLst/>
          </a:prstGeom>
          <a:noFill/>
          <a:ln>
            <a:noFill/>
          </a:ln>
        </p:spPr>
      </p:sp>
      <p:sp>
        <p:nvSpPr>
          <p:cNvPr id="34" name="Google Shape;34;p5"/>
          <p:cNvSpPr>
            <a:spLocks noGrp="1"/>
          </p:cNvSpPr>
          <p:nvPr>
            <p:ph type="pic" idx="6"/>
          </p:nvPr>
        </p:nvSpPr>
        <p:spPr>
          <a:xfrm>
            <a:off x="5151738" y="1509050"/>
            <a:ext cx="2505600" cy="8763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2">
            <a:alphaModFix amt="28000"/>
          </a:blip>
          <a:srcRect r="832" b="3400"/>
          <a:stretch/>
        </p:blipFill>
        <p:spPr>
          <a:xfrm flipH="1">
            <a:off x="-100" y="-9525"/>
            <a:ext cx="9144000" cy="5143500"/>
          </a:xfrm>
          <a:prstGeom prst="rect">
            <a:avLst/>
          </a:prstGeom>
          <a:noFill/>
          <a:ln>
            <a:noFill/>
          </a:ln>
        </p:spPr>
      </p:pic>
      <p:sp>
        <p:nvSpPr>
          <p:cNvPr id="37" name="Google Shape;37;p6"/>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47" name="Google Shape;47;p8"/>
          <p:cNvSpPr txBox="1">
            <a:spLocks noGrp="1"/>
          </p:cNvSpPr>
          <p:nvPr>
            <p:ph type="title"/>
          </p:nvPr>
        </p:nvSpPr>
        <p:spPr>
          <a:xfrm>
            <a:off x="1388100" y="1275900"/>
            <a:ext cx="6367800" cy="25917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8"/>
        <p:cNvGrpSpPr/>
        <p:nvPr/>
      </p:nvGrpSpPr>
      <p:grpSpPr>
        <a:xfrm>
          <a:off x="0" y="0"/>
          <a:ext cx="0" cy="0"/>
          <a:chOff x="0" y="0"/>
          <a:chExt cx="0" cy="0"/>
        </a:xfrm>
      </p:grpSpPr>
      <p:pic>
        <p:nvPicPr>
          <p:cNvPr id="49" name="Google Shape;49;p9"/>
          <p:cNvPicPr preferRelativeResize="0"/>
          <p:nvPr/>
        </p:nvPicPr>
        <p:blipFill rotWithShape="1">
          <a:blip r:embed="rId2">
            <a:alphaModFix amt="28000"/>
          </a:blip>
          <a:srcRect l="-10" r="10"/>
          <a:stretch/>
        </p:blipFill>
        <p:spPr>
          <a:xfrm>
            <a:off x="-975" y="-60220"/>
            <a:ext cx="9144000" cy="5280390"/>
          </a:xfrm>
          <a:prstGeom prst="rect">
            <a:avLst/>
          </a:prstGeom>
          <a:noFill/>
          <a:ln>
            <a:noFill/>
          </a:ln>
        </p:spPr>
      </p:pic>
      <p:sp>
        <p:nvSpPr>
          <p:cNvPr id="50" name="Google Shape;50;p9"/>
          <p:cNvSpPr txBox="1">
            <a:spLocks noGrp="1"/>
          </p:cNvSpPr>
          <p:nvPr>
            <p:ph type="title"/>
          </p:nvPr>
        </p:nvSpPr>
        <p:spPr>
          <a:xfrm>
            <a:off x="2549400" y="1219004"/>
            <a:ext cx="4045200" cy="14823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 name="Google Shape;51;p9"/>
          <p:cNvSpPr txBox="1">
            <a:spLocks noGrp="1"/>
          </p:cNvSpPr>
          <p:nvPr>
            <p:ph type="subTitle" idx="1"/>
          </p:nvPr>
        </p:nvSpPr>
        <p:spPr>
          <a:xfrm>
            <a:off x="2549400" y="2689396"/>
            <a:ext cx="4045200" cy="12351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8500" y="0"/>
            <a:ext cx="9152400" cy="5143500"/>
          </a:xfrm>
          <a:prstGeom prst="rect">
            <a:avLst/>
          </a:prstGeom>
          <a:noFill/>
          <a:ln>
            <a:noFill/>
          </a:ln>
        </p:spPr>
      </p:sp>
      <p:sp>
        <p:nvSpPr>
          <p:cNvPr id="54" name="Google Shape;54;p10"/>
          <p:cNvSpPr txBox="1">
            <a:spLocks noGrp="1"/>
          </p:cNvSpPr>
          <p:nvPr>
            <p:ph type="title"/>
          </p:nvPr>
        </p:nvSpPr>
        <p:spPr>
          <a:xfrm>
            <a:off x="720000" y="597425"/>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mt="28000"/>
          </a:blip>
          <a:srcRect l="5619" t="33705" r="56047" b="5922"/>
          <a:stretch/>
        </p:blipFill>
        <p:spPr>
          <a:xfrm flipH="1">
            <a:off x="5638798" y="2133600"/>
            <a:ext cx="3505200" cy="3105151"/>
          </a:xfrm>
          <a:prstGeom prst="rect">
            <a:avLst/>
          </a:prstGeom>
          <a:noFill/>
          <a:ln>
            <a:noFill/>
          </a:ln>
        </p:spPr>
      </p:pic>
      <p:pic>
        <p:nvPicPr>
          <p:cNvPr id="57" name="Google Shape;57;p11"/>
          <p:cNvPicPr preferRelativeResize="0"/>
          <p:nvPr/>
        </p:nvPicPr>
        <p:blipFill rotWithShape="1">
          <a:blip r:embed="rId2">
            <a:alphaModFix amt="28000"/>
          </a:blip>
          <a:srcRect l="42908" t="33702" r="27507" b="6752"/>
          <a:stretch/>
        </p:blipFill>
        <p:spPr>
          <a:xfrm flipH="1">
            <a:off x="0" y="2176200"/>
            <a:ext cx="2705098" cy="3062551"/>
          </a:xfrm>
          <a:prstGeom prst="rect">
            <a:avLst/>
          </a:prstGeom>
          <a:noFill/>
          <a:ln>
            <a:noFill/>
          </a:ln>
        </p:spPr>
      </p:pic>
      <p:sp>
        <p:nvSpPr>
          <p:cNvPr id="58" name="Google Shape;58;p11"/>
          <p:cNvSpPr txBox="1">
            <a:spLocks noGrp="1"/>
          </p:cNvSpPr>
          <p:nvPr>
            <p:ph type="title" hasCustomPrompt="1"/>
          </p:nvPr>
        </p:nvSpPr>
        <p:spPr>
          <a:xfrm>
            <a:off x="1284000" y="2628900"/>
            <a:ext cx="6576000" cy="138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9" name="Google Shape;59;p11"/>
          <p:cNvSpPr txBox="1">
            <a:spLocks noGrp="1"/>
          </p:cNvSpPr>
          <p:nvPr>
            <p:ph type="subTitle" idx="1"/>
          </p:nvPr>
        </p:nvSpPr>
        <p:spPr>
          <a:xfrm>
            <a:off x="1284000" y="4006725"/>
            <a:ext cx="6576000" cy="4971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0" name="Google Shape;60;p11"/>
          <p:cNvSpPr>
            <a:spLocks noGrp="1"/>
          </p:cNvSpPr>
          <p:nvPr>
            <p:ph type="pic" idx="2"/>
          </p:nvPr>
        </p:nvSpPr>
        <p:spPr>
          <a:xfrm>
            <a:off x="0" y="0"/>
            <a:ext cx="9144000" cy="21762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1pPr>
            <a:lvl2pPr lvl="1">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2pPr>
            <a:lvl3pPr lvl="2">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3pPr>
            <a:lvl4pPr lvl="3">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4pPr>
            <a:lvl5pPr lvl="4">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5pPr>
            <a:lvl6pPr lvl="5">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6pPr>
            <a:lvl7pPr lvl="6">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7pPr>
            <a:lvl8pPr lvl="7">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8pPr>
            <a:lvl9pPr lvl="8">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7" r:id="rId13"/>
    <p:sldLayoutId id="2147483669" r:id="rId14"/>
    <p:sldLayoutId id="2147483670" r:id="rId15"/>
    <p:sldLayoutId id="214748367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hyperlink" Target="https://www.techtarget.com/searchnetworking/definition/switch" TargetMode="External"/><Relationship Id="rId3" Type="http://schemas.openxmlformats.org/officeDocument/2006/relationships/hyperlink" Target="https://www.netacad.com/courses/packet-tracer" TargetMode="External"/><Relationship Id="rId7" Type="http://schemas.openxmlformats.org/officeDocument/2006/relationships/hyperlink" Target="https://www.kaspersky.com/resource-center/definitions/what-is-an-ip-addres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geeksforgeeks.org/basics-computer-networking/?ref=lbp" TargetMode="External"/><Relationship Id="rId5" Type="http://schemas.openxmlformats.org/officeDocument/2006/relationships/hyperlink" Target="https://www.geeksforgeeks.org/introduction-to-subnetting/" TargetMode="External"/><Relationship Id="rId4" Type="http://schemas.openxmlformats.org/officeDocument/2006/relationships/hyperlink" Target="https://www.solarwinds.com/resources/it-glossary/subnett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70"/>
        <p:cNvGrpSpPr/>
        <p:nvPr/>
      </p:nvGrpSpPr>
      <p:grpSpPr>
        <a:xfrm>
          <a:off x="0" y="0"/>
          <a:ext cx="0" cy="0"/>
          <a:chOff x="0" y="0"/>
          <a:chExt cx="0" cy="0"/>
        </a:xfrm>
      </p:grpSpPr>
      <p:sp>
        <p:nvSpPr>
          <p:cNvPr id="171" name="Google Shape;171;p29"/>
          <p:cNvSpPr txBox="1">
            <a:spLocks noGrp="1"/>
          </p:cNvSpPr>
          <p:nvPr>
            <p:ph type="ctrTitle"/>
          </p:nvPr>
        </p:nvSpPr>
        <p:spPr>
          <a:xfrm>
            <a:off x="1073645" y="2384062"/>
            <a:ext cx="6996707" cy="151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MIT-WPU Campus Network using </a:t>
            </a:r>
            <a:r>
              <a:rPr lang="en" b="1" dirty="0">
                <a:solidFill>
                  <a:schemeClr val="accent2"/>
                </a:solidFill>
              </a:rPr>
              <a:t>Subnetting</a:t>
            </a:r>
            <a:endParaRPr b="1" dirty="0"/>
          </a:p>
        </p:txBody>
      </p:sp>
      <p:sp>
        <p:nvSpPr>
          <p:cNvPr id="172" name="Google Shape;172;p29"/>
          <p:cNvSpPr txBox="1">
            <a:spLocks noGrp="1"/>
          </p:cNvSpPr>
          <p:nvPr>
            <p:ph type="subTitle" idx="1"/>
          </p:nvPr>
        </p:nvSpPr>
        <p:spPr>
          <a:xfrm>
            <a:off x="2930593" y="3960147"/>
            <a:ext cx="3282809" cy="7000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Encode Sans"/>
                <a:ea typeface="Encode Sans"/>
                <a:cs typeface="Encode Sans"/>
                <a:sym typeface="Encode Sans"/>
              </a:rPr>
              <a:t>Shreerang Mhatre – 52</a:t>
            </a:r>
          </a:p>
          <a:p>
            <a:pPr marL="0" lvl="0" indent="0" algn="ctr" rtl="0">
              <a:spcBef>
                <a:spcPts val="0"/>
              </a:spcBef>
              <a:spcAft>
                <a:spcPts val="0"/>
              </a:spcAft>
              <a:buNone/>
            </a:pPr>
            <a:r>
              <a:rPr lang="en" dirty="0">
                <a:latin typeface="Encode Sans"/>
                <a:ea typeface="Encode Sans"/>
                <a:cs typeface="Encode Sans"/>
                <a:sym typeface="Encode Sans"/>
              </a:rPr>
              <a:t>Sarvesh Gurav – 44</a:t>
            </a:r>
          </a:p>
        </p:txBody>
      </p:sp>
      <p:pic>
        <p:nvPicPr>
          <p:cNvPr id="173" name="Google Shape;173;p29"/>
          <p:cNvPicPr preferRelativeResize="0">
            <a:picLocks noGrp="1"/>
          </p:cNvPicPr>
          <p:nvPr>
            <p:ph type="pic" idx="2"/>
          </p:nvPr>
        </p:nvPicPr>
        <p:blipFill rotWithShape="1">
          <a:blip r:embed="rId3">
            <a:alphaModFix/>
          </a:blip>
          <a:srcRect t="40896" b="23395"/>
          <a:stretch/>
        </p:blipFill>
        <p:spPr>
          <a:xfrm>
            <a:off x="0" y="0"/>
            <a:ext cx="9144003" cy="21761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1299411" y="783554"/>
            <a:ext cx="6487643"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600" dirty="0"/>
              <a:t>Execution</a:t>
            </a:r>
            <a:endParaRPr sz="6600" dirty="0"/>
          </a:p>
        </p:txBody>
      </p:sp>
      <p:pic>
        <p:nvPicPr>
          <p:cNvPr id="213" name="Google Shape;213;p33"/>
          <p:cNvPicPr preferRelativeResize="0">
            <a:picLocks noGrp="1"/>
          </p:cNvPicPr>
          <p:nvPr>
            <p:ph type="pic" idx="3"/>
          </p:nvPr>
        </p:nvPicPr>
        <p:blipFill rotWithShape="1">
          <a:blip r:embed="rId3">
            <a:alphaModFix/>
          </a:blip>
          <a:srcRect t="37146" b="27145"/>
          <a:stretch/>
        </p:blipFill>
        <p:spPr>
          <a:xfrm>
            <a:off x="0" y="2967301"/>
            <a:ext cx="9144003" cy="21761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438060" y="46882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Configuration setup</a:t>
            </a:r>
            <a:endParaRPr dirty="0"/>
          </a:p>
        </p:txBody>
      </p:sp>
      <p:sp>
        <p:nvSpPr>
          <p:cNvPr id="194" name="Google Shape;194;p31"/>
          <p:cNvSpPr txBox="1">
            <a:spLocks noGrp="1"/>
          </p:cNvSpPr>
          <p:nvPr>
            <p:ph type="subTitle" idx="1"/>
          </p:nvPr>
        </p:nvSpPr>
        <p:spPr>
          <a:xfrm>
            <a:off x="438060" y="1105514"/>
            <a:ext cx="3269809" cy="3439622"/>
          </a:xfrm>
          <a:prstGeom prst="rect">
            <a:avLst/>
          </a:prstGeom>
        </p:spPr>
        <p:txBody>
          <a:bodyPr spcFirstLastPara="1" wrap="square" lIns="91425" tIns="91425" rIns="91425" bIns="91425" anchor="t" anchorCtr="0">
            <a:noAutofit/>
          </a:bodyPr>
          <a:lstStyle/>
          <a:p>
            <a:pPr marL="228600" algn="l">
              <a:lnSpc>
                <a:spcPct val="107000"/>
              </a:lnSpc>
              <a:spcAft>
                <a:spcPts val="800"/>
              </a:spcAft>
            </a:pPr>
            <a:r>
              <a:rPr lang="en-US" sz="1100" kern="100" dirty="0">
                <a:effectLst/>
                <a:latin typeface="Doppio One" panose="020B0604020202020204" charset="0"/>
                <a:ea typeface="Calibri" panose="020F0502020204030204" pitchFamily="34" charset="0"/>
                <a:cs typeface="Times New Roman" panose="02020603050405020304" pitchFamily="18" charset="0"/>
              </a:rPr>
              <a:t>Base Network = 192.168.40.0</a:t>
            </a:r>
          </a:p>
          <a:p>
            <a:pPr marL="228600" algn="l">
              <a:lnSpc>
                <a:spcPct val="107000"/>
              </a:lnSpc>
              <a:spcAft>
                <a:spcPts val="800"/>
              </a:spcAft>
            </a:pPr>
            <a:endParaRPr lang="en-US" sz="1100" kern="100" dirty="0">
              <a:effectLst/>
              <a:latin typeface="Doppio One" panose="020B0604020202020204" charset="0"/>
              <a:ea typeface="Calibri" panose="020F0502020204030204" pitchFamily="34" charset="0"/>
              <a:cs typeface="Times New Roman" panose="02020603050405020304" pitchFamily="18" charset="0"/>
            </a:endParaRPr>
          </a:p>
          <a:p>
            <a:pPr marL="228600" algn="l">
              <a:lnSpc>
                <a:spcPct val="107000"/>
              </a:lnSpc>
              <a:spcAft>
                <a:spcPts val="800"/>
              </a:spcAft>
            </a:pPr>
            <a:r>
              <a:rPr lang="en-US" sz="1100" b="0" kern="100" dirty="0">
                <a:effectLst/>
                <a:latin typeface="Doppio One" panose="020B0604020202020204" charset="0"/>
                <a:ea typeface="Calibri" panose="020F0502020204030204" pitchFamily="34" charset="0"/>
                <a:cs typeface="Times New Roman" panose="02020603050405020304" pitchFamily="18" charset="0"/>
              </a:rPr>
              <a:t>No. of Subnets = no. of departments </a:t>
            </a:r>
          </a:p>
          <a:p>
            <a:pPr marL="228600" algn="l">
              <a:lnSpc>
                <a:spcPct val="107000"/>
              </a:lnSpc>
              <a:spcAft>
                <a:spcPts val="800"/>
              </a:spcAft>
            </a:pPr>
            <a:r>
              <a:rPr lang="en-US" sz="1100" b="0" kern="100" dirty="0">
                <a:effectLst/>
                <a:latin typeface="Doppio One" panose="020B0604020202020204" charset="0"/>
                <a:ea typeface="Calibri" panose="020F0502020204030204" pitchFamily="34" charset="0"/>
                <a:cs typeface="Times New Roman" panose="02020603050405020304" pitchFamily="18" charset="0"/>
              </a:rPr>
              <a:t>2^n = no. of Subnets ======== 2^n=2 --- N= 1</a:t>
            </a:r>
          </a:p>
          <a:p>
            <a:pPr marL="228600" algn="l">
              <a:lnSpc>
                <a:spcPct val="107000"/>
              </a:lnSpc>
              <a:spcAft>
                <a:spcPts val="800"/>
              </a:spcAft>
            </a:pPr>
            <a:r>
              <a:rPr lang="en-US" sz="1100" b="0" kern="100" dirty="0">
                <a:effectLst/>
                <a:latin typeface="Doppio One" panose="020B0604020202020204" charset="0"/>
                <a:ea typeface="Calibri" panose="020F0502020204030204" pitchFamily="34" charset="0"/>
                <a:cs typeface="Times New Roman" panose="02020603050405020304" pitchFamily="18" charset="0"/>
              </a:rPr>
              <a:t> </a:t>
            </a:r>
          </a:p>
          <a:p>
            <a:pPr marL="228600" algn="l">
              <a:lnSpc>
                <a:spcPct val="107000"/>
              </a:lnSpc>
              <a:spcAft>
                <a:spcPts val="800"/>
              </a:spcAft>
            </a:pPr>
            <a:r>
              <a:rPr lang="en-US" sz="1100" b="0" kern="100" dirty="0">
                <a:effectLst/>
                <a:latin typeface="Doppio One" panose="020B0604020202020204" charset="0"/>
                <a:ea typeface="Calibri" panose="020F0502020204030204" pitchFamily="34" charset="0"/>
                <a:cs typeface="Times New Roman" panose="02020603050405020304" pitchFamily="18" charset="0"/>
              </a:rPr>
              <a:t>255.255.255.255</a:t>
            </a:r>
          </a:p>
          <a:p>
            <a:pPr marL="228600" algn="l">
              <a:lnSpc>
                <a:spcPct val="107000"/>
              </a:lnSpc>
              <a:spcAft>
                <a:spcPts val="800"/>
              </a:spcAft>
            </a:pPr>
            <a:r>
              <a:rPr lang="en-US" sz="1100" b="0" kern="100" dirty="0">
                <a:effectLst/>
                <a:latin typeface="Doppio One" panose="020B0604020202020204" charset="0"/>
                <a:ea typeface="Calibri" panose="020F0502020204030204" pitchFamily="34" charset="0"/>
                <a:cs typeface="Times New Roman" panose="02020603050405020304" pitchFamily="18" charset="0"/>
              </a:rPr>
              <a:t>If 1 bit is borrowed </a:t>
            </a:r>
            <a:br>
              <a:rPr lang="en-US" sz="1100" b="0" kern="100" dirty="0">
                <a:effectLst/>
                <a:latin typeface="Doppio One" panose="020B0604020202020204" charset="0"/>
                <a:ea typeface="Calibri" panose="020F0502020204030204" pitchFamily="34" charset="0"/>
                <a:cs typeface="Times New Roman" panose="02020603050405020304" pitchFamily="18" charset="0"/>
              </a:rPr>
            </a:br>
            <a:r>
              <a:rPr lang="en-US" sz="1100" b="0" kern="100" dirty="0">
                <a:effectLst/>
                <a:latin typeface="Doppio One" panose="020B0604020202020204" charset="0"/>
                <a:ea typeface="Calibri" panose="020F0502020204030204" pitchFamily="34" charset="0"/>
                <a:cs typeface="Times New Roman" panose="02020603050405020304" pitchFamily="18" charset="0"/>
              </a:rPr>
              <a:t>11111111. 11111111. 11111111. 10000000</a:t>
            </a:r>
          </a:p>
          <a:p>
            <a:pPr marL="228600" algn="l">
              <a:lnSpc>
                <a:spcPct val="107000"/>
              </a:lnSpc>
              <a:spcAft>
                <a:spcPts val="800"/>
              </a:spcAft>
            </a:pPr>
            <a:r>
              <a:rPr lang="en-US" sz="1100" b="0" kern="100" dirty="0">
                <a:effectLst/>
                <a:latin typeface="Doppio One" panose="020B0604020202020204" charset="0"/>
                <a:ea typeface="Calibri" panose="020F0502020204030204" pitchFamily="34" charset="0"/>
                <a:cs typeface="Times New Roman" panose="02020603050405020304" pitchFamily="18" charset="0"/>
              </a:rPr>
              <a:t>Hence the subnet mask becomes: 255.255.255.128  </a:t>
            </a:r>
          </a:p>
          <a:p>
            <a:pPr marL="228600" algn="l">
              <a:lnSpc>
                <a:spcPct val="107000"/>
              </a:lnSpc>
              <a:spcAft>
                <a:spcPts val="800"/>
              </a:spcAft>
            </a:pPr>
            <a:r>
              <a:rPr lang="en-US" sz="1100" kern="100" dirty="0">
                <a:effectLst/>
                <a:latin typeface="Doppio One" panose="020B0604020202020204" charset="0"/>
                <a:ea typeface="Calibri" panose="020F0502020204030204" pitchFamily="34" charset="0"/>
                <a:cs typeface="Times New Roman" panose="02020603050405020304" pitchFamily="18" charset="0"/>
              </a:rPr>
              <a:t>Block size is 128</a:t>
            </a:r>
          </a:p>
          <a:p>
            <a:pPr marL="228600" algn="l">
              <a:lnSpc>
                <a:spcPct val="107000"/>
              </a:lnSpc>
              <a:spcAft>
                <a:spcPts val="800"/>
              </a:spcAft>
            </a:pPr>
            <a:r>
              <a:rPr lang="en-US" sz="1100" b="1" kern="100" dirty="0">
                <a:effectLst/>
                <a:latin typeface="Doppio One" panose="020B0604020202020204" charset="0"/>
                <a:ea typeface="Calibri" panose="020F0502020204030204" pitchFamily="34" charset="0"/>
                <a:cs typeface="Times New Roman" panose="02020603050405020304" pitchFamily="18" charset="0"/>
              </a:rPr>
              <a:t> </a:t>
            </a:r>
            <a:endParaRPr lang="en-US" sz="1100" kern="100" dirty="0">
              <a:effectLst/>
              <a:latin typeface="Doppio One" panose="020B060402020202020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100" dirty="0">
              <a:latin typeface="Doppio One" panose="020B0604020202020204" charset="0"/>
            </a:endParaRPr>
          </a:p>
        </p:txBody>
      </p:sp>
      <p:sp>
        <p:nvSpPr>
          <p:cNvPr id="4" name="Google Shape;194;p31">
            <a:extLst>
              <a:ext uri="{FF2B5EF4-FFF2-40B4-BE49-F238E27FC236}">
                <a16:creationId xmlns:a16="http://schemas.microsoft.com/office/drawing/2014/main" id="{860C4924-AF29-BAE3-0747-F1EEDE9FBF71}"/>
              </a:ext>
            </a:extLst>
          </p:cNvPr>
          <p:cNvSpPr txBox="1">
            <a:spLocks/>
          </p:cNvSpPr>
          <p:nvPr/>
        </p:nvSpPr>
        <p:spPr>
          <a:xfrm>
            <a:off x="3473380" y="1041524"/>
            <a:ext cx="5091500" cy="3858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228600" algn="l">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1</a:t>
            </a:r>
            <a:r>
              <a:rPr lang="en-US" sz="1400" kern="1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Subnet</a:t>
            </a:r>
          </a:p>
          <a:p>
            <a:pPr marL="228600" algn="l">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Subnet mask = 255.255.255.128  </a:t>
            </a:r>
          </a:p>
          <a:p>
            <a:pPr marL="228600" algn="l">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Network ID = 192.168.40.0</a:t>
            </a:r>
          </a:p>
          <a:p>
            <a:pPr marL="228600" algn="l">
              <a:lnSpc>
                <a:spcPct val="107000"/>
              </a:lnSpc>
              <a:spcAft>
                <a:spcPts val="800"/>
              </a:spcAft>
            </a:pPr>
            <a:r>
              <a:rPr lang="en-US" sz="1200" b="0" kern="100" dirty="0">
                <a:effectLst/>
                <a:latin typeface="Calibri" panose="020F0502020204030204" pitchFamily="34" charset="0"/>
                <a:ea typeface="Calibri" panose="020F0502020204030204" pitchFamily="34" charset="0"/>
                <a:cs typeface="Times New Roman" panose="02020603050405020304" pitchFamily="18" charset="0"/>
              </a:rPr>
              <a:t>Range of Valid Host = 192.168.40.1 – 192.168.40.126 // host devices will occupy this range </a:t>
            </a:r>
          </a:p>
          <a:p>
            <a:pPr marL="228600" algn="l">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Broadcast ID = 192.168.40.127 </a:t>
            </a:r>
            <a:r>
              <a:rPr lang="en-US" sz="1200" b="0" kern="100" dirty="0">
                <a:effectLst/>
                <a:latin typeface="Calibri" panose="020F0502020204030204" pitchFamily="34" charset="0"/>
                <a:ea typeface="Calibri" panose="020F0502020204030204" pitchFamily="34" charset="0"/>
                <a:cs typeface="Times New Roman" panose="02020603050405020304" pitchFamily="18" charset="0"/>
              </a:rPr>
              <a:t>// 0-127 will satisfy the block size (128)</a:t>
            </a:r>
          </a:p>
          <a:p>
            <a:pPr marL="228600" algn="l">
              <a:lnSpc>
                <a:spcPct val="107000"/>
              </a:lnSpc>
              <a:spcAft>
                <a:spcPts val="800"/>
              </a:spcAft>
            </a:pPr>
            <a:r>
              <a:rPr lang="en-US" sz="1200" b="0" kern="100" dirty="0">
                <a:effectLst/>
                <a:latin typeface="Calibri" panose="020F0502020204030204" pitchFamily="34" charset="0"/>
                <a:ea typeface="Calibri" panose="020F0502020204030204" pitchFamily="34" charset="0"/>
                <a:cs typeface="Times New Roman" panose="02020603050405020304" pitchFamily="18" charset="0"/>
              </a:rPr>
              <a:t> </a:t>
            </a:r>
          </a:p>
          <a:p>
            <a:pPr marL="228600" algn="l">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2</a:t>
            </a:r>
            <a:r>
              <a:rPr lang="en-US" sz="1400" kern="1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a:latin typeface="Calibri" panose="020F0502020204030204" pitchFamily="34" charset="0"/>
                <a:ea typeface="Calibri" panose="020F0502020204030204" pitchFamily="34" charset="0"/>
                <a:cs typeface="Times New Roman" panose="02020603050405020304" pitchFamily="18" charset="0"/>
              </a:rPr>
              <a:t>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ubnet</a:t>
            </a:r>
          </a:p>
          <a:p>
            <a:pPr marL="228600" algn="l">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Subnet mask = 255.255.255.128  </a:t>
            </a:r>
          </a:p>
          <a:p>
            <a:pPr marL="228600" algn="l">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Network ID = 192.168.40.128</a:t>
            </a:r>
          </a:p>
          <a:p>
            <a:pPr marL="228600" algn="l">
              <a:lnSpc>
                <a:spcPct val="107000"/>
              </a:lnSpc>
              <a:spcAft>
                <a:spcPts val="800"/>
              </a:spcAft>
            </a:pPr>
            <a:r>
              <a:rPr lang="en-US" sz="1200" b="0" kern="100" dirty="0">
                <a:effectLst/>
                <a:latin typeface="Calibri" panose="020F0502020204030204" pitchFamily="34" charset="0"/>
                <a:ea typeface="Calibri" panose="020F0502020204030204" pitchFamily="34" charset="0"/>
                <a:cs typeface="Times New Roman" panose="02020603050405020304" pitchFamily="18" charset="0"/>
              </a:rPr>
              <a:t>Range of Valid Host = 192.168.40.129 – 192.168.40.254 // host devices will occupy this range </a:t>
            </a:r>
          </a:p>
          <a:p>
            <a:pPr marL="228600" algn="l">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Broadcast ID = 192.168.40.255 </a:t>
            </a:r>
            <a:r>
              <a:rPr lang="en-US" sz="1200" b="0" kern="100" dirty="0">
                <a:effectLst/>
                <a:latin typeface="Calibri" panose="020F0502020204030204" pitchFamily="34" charset="0"/>
                <a:ea typeface="Calibri" panose="020F0502020204030204" pitchFamily="34" charset="0"/>
                <a:cs typeface="Times New Roman" panose="02020603050405020304" pitchFamily="18" charset="0"/>
              </a:rPr>
              <a:t>// 128 - 255 will satisfy the block size (128)</a:t>
            </a:r>
          </a:p>
        </p:txBody>
      </p:sp>
    </p:spTree>
    <p:extLst>
      <p:ext uri="{BB962C8B-B14F-4D97-AF65-F5344CB8AC3E}">
        <p14:creationId xmlns:p14="http://schemas.microsoft.com/office/powerpoint/2010/main" val="167758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217"/>
        <p:cNvGrpSpPr/>
        <p:nvPr/>
      </p:nvGrpSpPr>
      <p:grpSpPr>
        <a:xfrm>
          <a:off x="0" y="0"/>
          <a:ext cx="0" cy="0"/>
          <a:chOff x="0" y="0"/>
          <a:chExt cx="0" cy="0"/>
        </a:xfrm>
      </p:grpSpPr>
      <p:pic>
        <p:nvPicPr>
          <p:cNvPr id="17" name="Picture 16">
            <a:extLst>
              <a:ext uri="{FF2B5EF4-FFF2-40B4-BE49-F238E27FC236}">
                <a16:creationId xmlns:a16="http://schemas.microsoft.com/office/drawing/2014/main" id="{41876EFA-94E0-C145-4376-685D5A29598A}"/>
              </a:ext>
            </a:extLst>
          </p:cNvPr>
          <p:cNvPicPr>
            <a:picLocks noChangeAspect="1"/>
          </p:cNvPicPr>
          <p:nvPr/>
        </p:nvPicPr>
        <p:blipFill rotWithShape="1">
          <a:blip r:embed="rId3"/>
          <a:srcRect r="43167" b="12148"/>
          <a:stretch/>
        </p:blipFill>
        <p:spPr>
          <a:xfrm>
            <a:off x="285750" y="279823"/>
            <a:ext cx="8572500" cy="4583853"/>
          </a:xfrm>
          <a:prstGeom prst="rect">
            <a:avLst/>
          </a:prstGeom>
        </p:spPr>
      </p:pic>
      <p:sp>
        <p:nvSpPr>
          <p:cNvPr id="20" name="TextBox 19">
            <a:extLst>
              <a:ext uri="{FF2B5EF4-FFF2-40B4-BE49-F238E27FC236}">
                <a16:creationId xmlns:a16="http://schemas.microsoft.com/office/drawing/2014/main" id="{711893C3-2DB1-6AF8-037C-CC4E6527878D}"/>
              </a:ext>
            </a:extLst>
          </p:cNvPr>
          <p:cNvSpPr txBox="1"/>
          <p:nvPr/>
        </p:nvSpPr>
        <p:spPr>
          <a:xfrm>
            <a:off x="5516880" y="3078480"/>
            <a:ext cx="2560320" cy="523220"/>
          </a:xfrm>
          <a:prstGeom prst="rect">
            <a:avLst/>
          </a:prstGeom>
          <a:noFill/>
        </p:spPr>
        <p:txBody>
          <a:bodyPr wrap="square" rtlCol="0">
            <a:spAutoFit/>
          </a:bodyPr>
          <a:lstStyle/>
          <a:p>
            <a:r>
              <a:rPr lang="en-US" dirty="0">
                <a:latin typeface="Doppio One" panose="020B0604020202020204" charset="0"/>
              </a:rPr>
              <a:t>Initialization and Configuration of Router</a:t>
            </a:r>
          </a:p>
        </p:txBody>
      </p:sp>
      <p:cxnSp>
        <p:nvCxnSpPr>
          <p:cNvPr id="22" name="Straight Arrow Connector 21">
            <a:extLst>
              <a:ext uri="{FF2B5EF4-FFF2-40B4-BE49-F238E27FC236}">
                <a16:creationId xmlns:a16="http://schemas.microsoft.com/office/drawing/2014/main" id="{35536048-6551-4F05-F072-3E2F2C515DEB}"/>
              </a:ext>
            </a:extLst>
          </p:cNvPr>
          <p:cNvCxnSpPr/>
          <p:nvPr/>
        </p:nvCxnSpPr>
        <p:spPr>
          <a:xfrm flipH="1">
            <a:off x="3368040" y="3383280"/>
            <a:ext cx="1973580" cy="129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217"/>
        <p:cNvGrpSpPr/>
        <p:nvPr/>
      </p:nvGrpSpPr>
      <p:grpSpPr>
        <a:xfrm>
          <a:off x="0" y="0"/>
          <a:ext cx="0" cy="0"/>
          <a:chOff x="0" y="0"/>
          <a:chExt cx="0" cy="0"/>
        </a:xfrm>
      </p:grpSpPr>
      <p:pic>
        <p:nvPicPr>
          <p:cNvPr id="3" name="Picture 2">
            <a:extLst>
              <a:ext uri="{FF2B5EF4-FFF2-40B4-BE49-F238E27FC236}">
                <a16:creationId xmlns:a16="http://schemas.microsoft.com/office/drawing/2014/main" id="{746A3F58-0FF8-D711-5F8D-0E245B655DAA}"/>
              </a:ext>
            </a:extLst>
          </p:cNvPr>
          <p:cNvPicPr>
            <a:picLocks noChangeAspect="1"/>
          </p:cNvPicPr>
          <p:nvPr/>
        </p:nvPicPr>
        <p:blipFill rotWithShape="1">
          <a:blip r:embed="rId3"/>
          <a:srcRect r="43167" b="9926"/>
          <a:stretch/>
        </p:blipFill>
        <p:spPr>
          <a:xfrm>
            <a:off x="190500" y="255270"/>
            <a:ext cx="8763000" cy="4632960"/>
          </a:xfrm>
          <a:prstGeom prst="rect">
            <a:avLst/>
          </a:prstGeom>
        </p:spPr>
      </p:pic>
      <p:sp>
        <p:nvSpPr>
          <p:cNvPr id="4" name="TextBox 3">
            <a:extLst>
              <a:ext uri="{FF2B5EF4-FFF2-40B4-BE49-F238E27FC236}">
                <a16:creationId xmlns:a16="http://schemas.microsoft.com/office/drawing/2014/main" id="{A9C0ED89-0ED4-A5C2-865F-4E4EF48F92E2}"/>
              </a:ext>
            </a:extLst>
          </p:cNvPr>
          <p:cNvSpPr txBox="1"/>
          <p:nvPr/>
        </p:nvSpPr>
        <p:spPr>
          <a:xfrm>
            <a:off x="5562600" y="3208020"/>
            <a:ext cx="3528060" cy="738664"/>
          </a:xfrm>
          <a:prstGeom prst="rect">
            <a:avLst/>
          </a:prstGeom>
          <a:noFill/>
        </p:spPr>
        <p:txBody>
          <a:bodyPr wrap="square" rtlCol="0">
            <a:spAutoFit/>
          </a:bodyPr>
          <a:lstStyle/>
          <a:p>
            <a:r>
              <a:rPr lang="en-US" kern="0" dirty="0">
                <a:effectLst/>
                <a:latin typeface="Doppio One" panose="020B0604020202020204" charset="0"/>
                <a:ea typeface="Times New Roman" panose="02020603050405020304" pitchFamily="18" charset="0"/>
                <a:cs typeface="Times New Roman" panose="02020603050405020304" pitchFamily="18" charset="0"/>
              </a:rPr>
              <a:t>Router Interfacing and</a:t>
            </a:r>
          </a:p>
          <a:p>
            <a:r>
              <a:rPr lang="en-US" dirty="0">
                <a:latin typeface="Doppio One" panose="020B0604020202020204" charset="0"/>
                <a:ea typeface="Times New Roman" panose="02020603050405020304" pitchFamily="18" charset="0"/>
                <a:cs typeface="Times New Roman" panose="02020603050405020304" pitchFamily="18" charset="0"/>
              </a:rPr>
              <a:t>A</a:t>
            </a:r>
            <a:r>
              <a:rPr lang="en-US" kern="0" dirty="0">
                <a:effectLst/>
                <a:latin typeface="Doppio One" panose="020B0604020202020204" charset="0"/>
                <a:ea typeface="Times New Roman" panose="02020603050405020304" pitchFamily="18" charset="0"/>
                <a:cs typeface="Times New Roman" panose="02020603050405020304" pitchFamily="18" charset="0"/>
              </a:rPr>
              <a:t>ssigning </a:t>
            </a:r>
            <a:r>
              <a:rPr lang="en-US" dirty="0">
                <a:latin typeface="Doppio One" panose="020B0604020202020204" charset="0"/>
                <a:ea typeface="Times New Roman" panose="02020603050405020304" pitchFamily="18" charset="0"/>
                <a:cs typeface="Times New Roman" panose="02020603050405020304" pitchFamily="18" charset="0"/>
              </a:rPr>
              <a:t>IP</a:t>
            </a:r>
            <a:r>
              <a:rPr lang="en-US" kern="0" dirty="0">
                <a:effectLst/>
                <a:latin typeface="Doppio One" panose="020B0604020202020204" charset="0"/>
                <a:ea typeface="Times New Roman" panose="02020603050405020304" pitchFamily="18" charset="0"/>
                <a:cs typeface="Times New Roman" panose="02020603050405020304" pitchFamily="18" charset="0"/>
              </a:rPr>
              <a:t> address to switch and router connection</a:t>
            </a:r>
            <a:endParaRPr lang="en-US" dirty="0">
              <a:latin typeface="Doppio One" panose="020B0604020202020204" charset="0"/>
            </a:endParaRPr>
          </a:p>
        </p:txBody>
      </p:sp>
      <p:cxnSp>
        <p:nvCxnSpPr>
          <p:cNvPr id="9" name="Straight Arrow Connector 8">
            <a:extLst>
              <a:ext uri="{FF2B5EF4-FFF2-40B4-BE49-F238E27FC236}">
                <a16:creationId xmlns:a16="http://schemas.microsoft.com/office/drawing/2014/main" id="{469F0234-E022-54E4-84F9-EB5D77BF1EDA}"/>
              </a:ext>
            </a:extLst>
          </p:cNvPr>
          <p:cNvCxnSpPr/>
          <p:nvPr/>
        </p:nvCxnSpPr>
        <p:spPr>
          <a:xfrm flipH="1" flipV="1">
            <a:off x="4351020" y="3398520"/>
            <a:ext cx="1120140" cy="205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E11645-DEF4-FCC1-698C-C04BEDD3A53C}"/>
              </a:ext>
            </a:extLst>
          </p:cNvPr>
          <p:cNvCxnSpPr/>
          <p:nvPr/>
        </p:nvCxnSpPr>
        <p:spPr>
          <a:xfrm flipH="1">
            <a:off x="4351020" y="3718560"/>
            <a:ext cx="11201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89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217"/>
        <p:cNvGrpSpPr/>
        <p:nvPr/>
      </p:nvGrpSpPr>
      <p:grpSpPr>
        <a:xfrm>
          <a:off x="0" y="0"/>
          <a:ext cx="0" cy="0"/>
          <a:chOff x="0" y="0"/>
          <a:chExt cx="0" cy="0"/>
        </a:xfrm>
      </p:grpSpPr>
      <p:pic>
        <p:nvPicPr>
          <p:cNvPr id="5" name="Picture 4">
            <a:extLst>
              <a:ext uri="{FF2B5EF4-FFF2-40B4-BE49-F238E27FC236}">
                <a16:creationId xmlns:a16="http://schemas.microsoft.com/office/drawing/2014/main" id="{8E04CA3B-E9AE-9982-8F4E-594E666D6872}"/>
              </a:ext>
            </a:extLst>
          </p:cNvPr>
          <p:cNvPicPr>
            <a:picLocks noChangeAspect="1"/>
          </p:cNvPicPr>
          <p:nvPr/>
        </p:nvPicPr>
        <p:blipFill rotWithShape="1">
          <a:blip r:embed="rId3"/>
          <a:srcRect r="43583" b="11556"/>
          <a:stretch/>
        </p:blipFill>
        <p:spPr>
          <a:xfrm>
            <a:off x="171450" y="297180"/>
            <a:ext cx="8801100" cy="4549140"/>
          </a:xfrm>
          <a:prstGeom prst="rect">
            <a:avLst/>
          </a:prstGeom>
        </p:spPr>
      </p:pic>
      <p:sp>
        <p:nvSpPr>
          <p:cNvPr id="6" name="TextBox 5">
            <a:extLst>
              <a:ext uri="{FF2B5EF4-FFF2-40B4-BE49-F238E27FC236}">
                <a16:creationId xmlns:a16="http://schemas.microsoft.com/office/drawing/2014/main" id="{ACABAC58-2AC1-B2AC-F3C3-BC9410C43CCC}"/>
              </a:ext>
            </a:extLst>
          </p:cNvPr>
          <p:cNvSpPr txBox="1"/>
          <p:nvPr/>
        </p:nvSpPr>
        <p:spPr>
          <a:xfrm>
            <a:off x="4221480" y="1691640"/>
            <a:ext cx="3992880" cy="307777"/>
          </a:xfrm>
          <a:prstGeom prst="rect">
            <a:avLst/>
          </a:prstGeom>
          <a:noFill/>
        </p:spPr>
        <p:txBody>
          <a:bodyPr wrap="square" rtlCol="0">
            <a:spAutoFit/>
          </a:bodyPr>
          <a:lstStyle/>
          <a:p>
            <a:r>
              <a:rPr lang="en-US" dirty="0">
                <a:latin typeface="Doppio One" panose="020B0604020202020204" charset="0"/>
              </a:rPr>
              <a:t>Output of Interfacing communication</a:t>
            </a:r>
          </a:p>
        </p:txBody>
      </p:sp>
      <p:cxnSp>
        <p:nvCxnSpPr>
          <p:cNvPr id="8" name="Straight Arrow Connector 7">
            <a:extLst>
              <a:ext uri="{FF2B5EF4-FFF2-40B4-BE49-F238E27FC236}">
                <a16:creationId xmlns:a16="http://schemas.microsoft.com/office/drawing/2014/main" id="{93062A5B-633B-40E0-DCF1-3D6EF4F92271}"/>
              </a:ext>
            </a:extLst>
          </p:cNvPr>
          <p:cNvCxnSpPr/>
          <p:nvPr/>
        </p:nvCxnSpPr>
        <p:spPr>
          <a:xfrm flipH="1" flipV="1">
            <a:off x="3215640" y="1691640"/>
            <a:ext cx="868680" cy="15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C58411-53E9-5B7A-12EB-8C7737787D17}"/>
              </a:ext>
            </a:extLst>
          </p:cNvPr>
          <p:cNvCxnSpPr/>
          <p:nvPr/>
        </p:nvCxnSpPr>
        <p:spPr>
          <a:xfrm flipH="1">
            <a:off x="3291840" y="1943100"/>
            <a:ext cx="861060" cy="129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90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217"/>
        <p:cNvGrpSpPr/>
        <p:nvPr/>
      </p:nvGrpSpPr>
      <p:grpSpPr>
        <a:xfrm>
          <a:off x="0" y="0"/>
          <a:ext cx="0" cy="0"/>
          <a:chOff x="0" y="0"/>
          <a:chExt cx="0" cy="0"/>
        </a:xfrm>
      </p:grpSpPr>
      <p:pic>
        <p:nvPicPr>
          <p:cNvPr id="3" name="Picture 2">
            <a:extLst>
              <a:ext uri="{FF2B5EF4-FFF2-40B4-BE49-F238E27FC236}">
                <a16:creationId xmlns:a16="http://schemas.microsoft.com/office/drawing/2014/main" id="{9AF4A502-C725-C5CA-0B73-DDA55B70DCFB}"/>
              </a:ext>
            </a:extLst>
          </p:cNvPr>
          <p:cNvPicPr>
            <a:picLocks noChangeAspect="1"/>
          </p:cNvPicPr>
          <p:nvPr/>
        </p:nvPicPr>
        <p:blipFill rotWithShape="1">
          <a:blip r:embed="rId3"/>
          <a:srcRect l="31501" t="8592" r="22832" b="8741"/>
          <a:stretch/>
        </p:blipFill>
        <p:spPr>
          <a:xfrm>
            <a:off x="350520" y="825461"/>
            <a:ext cx="4038600" cy="4112297"/>
          </a:xfrm>
          <a:prstGeom prst="rect">
            <a:avLst/>
          </a:prstGeom>
        </p:spPr>
      </p:pic>
      <p:pic>
        <p:nvPicPr>
          <p:cNvPr id="7" name="Picture 6">
            <a:extLst>
              <a:ext uri="{FF2B5EF4-FFF2-40B4-BE49-F238E27FC236}">
                <a16:creationId xmlns:a16="http://schemas.microsoft.com/office/drawing/2014/main" id="{75D83135-20E0-E801-46A0-CCE493C28727}"/>
              </a:ext>
            </a:extLst>
          </p:cNvPr>
          <p:cNvPicPr>
            <a:picLocks noChangeAspect="1"/>
          </p:cNvPicPr>
          <p:nvPr/>
        </p:nvPicPr>
        <p:blipFill rotWithShape="1">
          <a:blip r:embed="rId4"/>
          <a:srcRect l="35168" t="13333" r="19166" b="4000"/>
          <a:stretch/>
        </p:blipFill>
        <p:spPr>
          <a:xfrm>
            <a:off x="4572000" y="841772"/>
            <a:ext cx="4006565" cy="4079677"/>
          </a:xfrm>
          <a:prstGeom prst="rect">
            <a:avLst/>
          </a:prstGeom>
        </p:spPr>
      </p:pic>
      <p:sp>
        <p:nvSpPr>
          <p:cNvPr id="9" name="TextBox 8">
            <a:extLst>
              <a:ext uri="{FF2B5EF4-FFF2-40B4-BE49-F238E27FC236}">
                <a16:creationId xmlns:a16="http://schemas.microsoft.com/office/drawing/2014/main" id="{76DFA3BD-105F-BD5F-F9BE-630887702BE2}"/>
              </a:ext>
            </a:extLst>
          </p:cNvPr>
          <p:cNvSpPr txBox="1"/>
          <p:nvPr/>
        </p:nvSpPr>
        <p:spPr>
          <a:xfrm>
            <a:off x="1577340" y="378023"/>
            <a:ext cx="5989320" cy="307777"/>
          </a:xfrm>
          <a:prstGeom prst="rect">
            <a:avLst/>
          </a:prstGeom>
          <a:noFill/>
        </p:spPr>
        <p:txBody>
          <a:bodyPr wrap="square" rtlCol="0">
            <a:spAutoFit/>
          </a:bodyPr>
          <a:lstStyle/>
          <a:p>
            <a:r>
              <a:rPr lang="en-US" dirty="0">
                <a:solidFill>
                  <a:schemeClr val="tx1"/>
                </a:solidFill>
                <a:latin typeface="Doppio One" panose="020B0604020202020204" charset="0"/>
              </a:rPr>
              <a:t>Configuring Communication between Lab4 of ECE and Lab4 of EE</a:t>
            </a:r>
          </a:p>
        </p:txBody>
      </p:sp>
    </p:spTree>
    <p:extLst>
      <p:ext uri="{BB962C8B-B14F-4D97-AF65-F5344CB8AC3E}">
        <p14:creationId xmlns:p14="http://schemas.microsoft.com/office/powerpoint/2010/main" val="3947063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217"/>
        <p:cNvGrpSpPr/>
        <p:nvPr/>
      </p:nvGrpSpPr>
      <p:grpSpPr>
        <a:xfrm>
          <a:off x="0" y="0"/>
          <a:ext cx="0" cy="0"/>
          <a:chOff x="0" y="0"/>
          <a:chExt cx="0" cy="0"/>
        </a:xfrm>
      </p:grpSpPr>
      <p:pic>
        <p:nvPicPr>
          <p:cNvPr id="3" name="Picture 2">
            <a:extLst>
              <a:ext uri="{FF2B5EF4-FFF2-40B4-BE49-F238E27FC236}">
                <a16:creationId xmlns:a16="http://schemas.microsoft.com/office/drawing/2014/main" id="{9AF4A502-C725-C5CA-0B73-DDA55B70DCFB}"/>
              </a:ext>
            </a:extLst>
          </p:cNvPr>
          <p:cNvPicPr>
            <a:picLocks noChangeAspect="1"/>
          </p:cNvPicPr>
          <p:nvPr/>
        </p:nvPicPr>
        <p:blipFill rotWithShape="1">
          <a:blip r:embed="rId3"/>
          <a:srcRect l="31501" t="8592" r="23195" b="42725"/>
          <a:stretch/>
        </p:blipFill>
        <p:spPr>
          <a:xfrm>
            <a:off x="293370" y="809153"/>
            <a:ext cx="4006565" cy="2421728"/>
          </a:xfrm>
          <a:prstGeom prst="rect">
            <a:avLst/>
          </a:prstGeom>
        </p:spPr>
      </p:pic>
      <p:pic>
        <p:nvPicPr>
          <p:cNvPr id="7" name="Picture 6">
            <a:extLst>
              <a:ext uri="{FF2B5EF4-FFF2-40B4-BE49-F238E27FC236}">
                <a16:creationId xmlns:a16="http://schemas.microsoft.com/office/drawing/2014/main" id="{75D83135-20E0-E801-46A0-CCE493C28727}"/>
              </a:ext>
            </a:extLst>
          </p:cNvPr>
          <p:cNvPicPr>
            <a:picLocks noChangeAspect="1"/>
          </p:cNvPicPr>
          <p:nvPr/>
        </p:nvPicPr>
        <p:blipFill rotWithShape="1">
          <a:blip r:embed="rId4"/>
          <a:srcRect l="35168" t="13333" r="19166" b="37595"/>
          <a:stretch/>
        </p:blipFill>
        <p:spPr>
          <a:xfrm>
            <a:off x="4572000" y="809153"/>
            <a:ext cx="4006565" cy="2421728"/>
          </a:xfrm>
          <a:prstGeom prst="rect">
            <a:avLst/>
          </a:prstGeom>
        </p:spPr>
      </p:pic>
      <p:sp>
        <p:nvSpPr>
          <p:cNvPr id="9" name="TextBox 8">
            <a:extLst>
              <a:ext uri="{FF2B5EF4-FFF2-40B4-BE49-F238E27FC236}">
                <a16:creationId xmlns:a16="http://schemas.microsoft.com/office/drawing/2014/main" id="{76DFA3BD-105F-BD5F-F9BE-630887702BE2}"/>
              </a:ext>
            </a:extLst>
          </p:cNvPr>
          <p:cNvSpPr txBox="1"/>
          <p:nvPr/>
        </p:nvSpPr>
        <p:spPr>
          <a:xfrm>
            <a:off x="1577340" y="378023"/>
            <a:ext cx="5989320" cy="307777"/>
          </a:xfrm>
          <a:prstGeom prst="rect">
            <a:avLst/>
          </a:prstGeom>
          <a:noFill/>
        </p:spPr>
        <p:txBody>
          <a:bodyPr wrap="square" rtlCol="0">
            <a:spAutoFit/>
          </a:bodyPr>
          <a:lstStyle/>
          <a:p>
            <a:r>
              <a:rPr lang="en-US" dirty="0">
                <a:solidFill>
                  <a:schemeClr val="tx1"/>
                </a:solidFill>
                <a:latin typeface="Doppio One" panose="020B0604020202020204" charset="0"/>
              </a:rPr>
              <a:t>Configuring Communication between Lab4 of ECE and Lab4 of EE</a:t>
            </a:r>
          </a:p>
        </p:txBody>
      </p:sp>
      <p:pic>
        <p:nvPicPr>
          <p:cNvPr id="4" name="Picture 3">
            <a:extLst>
              <a:ext uri="{FF2B5EF4-FFF2-40B4-BE49-F238E27FC236}">
                <a16:creationId xmlns:a16="http://schemas.microsoft.com/office/drawing/2014/main" id="{7A0E2E1E-6DB2-AA22-3D9D-3CE4D9090125}"/>
              </a:ext>
            </a:extLst>
          </p:cNvPr>
          <p:cNvPicPr>
            <a:picLocks noChangeAspect="1"/>
          </p:cNvPicPr>
          <p:nvPr/>
        </p:nvPicPr>
        <p:blipFill rotWithShape="1">
          <a:blip r:embed="rId5"/>
          <a:srcRect l="41500" t="16049" r="13083" b="40410"/>
          <a:stretch/>
        </p:blipFill>
        <p:spPr>
          <a:xfrm>
            <a:off x="3020552" y="2565452"/>
            <a:ext cx="4633738" cy="2498862"/>
          </a:xfrm>
          <a:prstGeom prst="rect">
            <a:avLst/>
          </a:prstGeom>
        </p:spPr>
      </p:pic>
      <p:sp>
        <p:nvSpPr>
          <p:cNvPr id="6" name="Rectangle 5">
            <a:extLst>
              <a:ext uri="{FF2B5EF4-FFF2-40B4-BE49-F238E27FC236}">
                <a16:creationId xmlns:a16="http://schemas.microsoft.com/office/drawing/2014/main" id="{C0DC4A23-F0C4-27ED-81EA-BEF1B35EFC98}"/>
              </a:ext>
            </a:extLst>
          </p:cNvPr>
          <p:cNvSpPr/>
          <p:nvPr/>
        </p:nvSpPr>
        <p:spPr>
          <a:xfrm>
            <a:off x="2590800" y="2020017"/>
            <a:ext cx="1630680" cy="42208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A562DD5A-95F2-5702-94B2-6FBFFCEEFD33}"/>
              </a:ext>
            </a:extLst>
          </p:cNvPr>
          <p:cNvSpPr txBox="1"/>
          <p:nvPr/>
        </p:nvSpPr>
        <p:spPr>
          <a:xfrm>
            <a:off x="609600" y="3489960"/>
            <a:ext cx="1760220" cy="954107"/>
          </a:xfrm>
          <a:prstGeom prst="rect">
            <a:avLst/>
          </a:prstGeom>
          <a:noFill/>
        </p:spPr>
        <p:txBody>
          <a:bodyPr wrap="square" rtlCol="0">
            <a:spAutoFit/>
          </a:bodyPr>
          <a:lstStyle/>
          <a:p>
            <a:r>
              <a:rPr lang="en-US" dirty="0">
                <a:solidFill>
                  <a:schemeClr val="tx1"/>
                </a:solidFill>
                <a:latin typeface="Doppio One" panose="020B0604020202020204" charset="0"/>
              </a:rPr>
              <a:t>The IP address of Lab4 Pc from ECE was pinged by the Lab1 Pc of EE</a:t>
            </a:r>
          </a:p>
        </p:txBody>
      </p:sp>
      <p:sp>
        <p:nvSpPr>
          <p:cNvPr id="8" name="Rectangle 7">
            <a:extLst>
              <a:ext uri="{FF2B5EF4-FFF2-40B4-BE49-F238E27FC236}">
                <a16:creationId xmlns:a16="http://schemas.microsoft.com/office/drawing/2014/main" id="{77DC3CD1-5BC2-D79B-3A13-94C6FD2CB906}"/>
              </a:ext>
            </a:extLst>
          </p:cNvPr>
          <p:cNvSpPr/>
          <p:nvPr/>
        </p:nvSpPr>
        <p:spPr>
          <a:xfrm>
            <a:off x="6842760" y="2020017"/>
            <a:ext cx="1623060" cy="34494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94863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6" name="Google Shape;286;p38"/>
          <p:cNvSpPr txBox="1">
            <a:spLocks noGrp="1"/>
          </p:cNvSpPr>
          <p:nvPr>
            <p:ph type="subTitle" idx="5"/>
          </p:nvPr>
        </p:nvSpPr>
        <p:spPr>
          <a:xfrm>
            <a:off x="942240" y="539881"/>
            <a:ext cx="3888840" cy="4063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Doppio One" panose="020B0604020202020204" charset="0"/>
              </a:rPr>
              <a:t>Conclusion</a:t>
            </a:r>
          </a:p>
          <a:p>
            <a:pPr marL="0" lvl="0" indent="0" algn="l" rtl="0">
              <a:spcBef>
                <a:spcPts val="0"/>
              </a:spcBef>
              <a:spcAft>
                <a:spcPts val="0"/>
              </a:spcAft>
              <a:buNone/>
            </a:pPr>
            <a:endParaRPr lang="en" dirty="0">
              <a:latin typeface="Doppio One" panose="020B0604020202020204" charset="0"/>
            </a:endParaRPr>
          </a:p>
          <a:p>
            <a:pPr marL="0" lvl="0" indent="0" algn="l" rtl="0">
              <a:spcBef>
                <a:spcPts val="0"/>
              </a:spcBef>
              <a:spcAft>
                <a:spcPts val="0"/>
              </a:spcAft>
              <a:buNone/>
            </a:pPr>
            <a:r>
              <a:rPr lang="en-US" dirty="0">
                <a:latin typeface="Doppio One" panose="020B0604020202020204" charset="0"/>
              </a:rPr>
              <a:t>The subnetting network of MIT-WPU Campus was successfully demonstrated with the help of Cisco Packet Tracer. The communication between the School of Electronics and School of Electrical was observed, providing an overall idea of how subnetting works, how to configure and initialize the network, and how to host a network on simulation. This project highlights the importance of subnetting in network design and management, and how it can be used to optimize network performance. By dividing a large network into smaller subnets, it is possible to reduce network congestion, improve security, and simplify network management. Cisco Packet Tracer is an excellent tool for simulating network configurations and testing different scenarios, making it an essential tool for network engineers and administrators.</a:t>
            </a:r>
            <a:endParaRPr lang="en" dirty="0">
              <a:latin typeface="Doppio One" panose="020B0604020202020204" charset="0"/>
            </a:endParaRPr>
          </a:p>
          <a:p>
            <a:pPr marL="0" lvl="0" indent="0" algn="ctr" rtl="0">
              <a:spcBef>
                <a:spcPts val="0"/>
              </a:spcBef>
              <a:spcAft>
                <a:spcPts val="0"/>
              </a:spcAft>
              <a:buNone/>
            </a:pPr>
            <a:endParaRPr sz="2400" dirty="0">
              <a:latin typeface="Doppio One" panose="020B0604020202020204" charset="0"/>
            </a:endParaRPr>
          </a:p>
        </p:txBody>
      </p:sp>
      <p:pic>
        <p:nvPicPr>
          <p:cNvPr id="289" name="Google Shape;289;p38"/>
          <p:cNvPicPr preferRelativeResize="0">
            <a:picLocks noGrp="1"/>
          </p:cNvPicPr>
          <p:nvPr>
            <p:ph type="pic" idx="6"/>
          </p:nvPr>
        </p:nvPicPr>
        <p:blipFill rotWithShape="1">
          <a:blip r:embed="rId3">
            <a:alphaModFix/>
          </a:blip>
          <a:srcRect l="1475" r="1475"/>
          <a:stretch/>
        </p:blipFill>
        <p:spPr>
          <a:xfrm>
            <a:off x="5715000" y="-2250"/>
            <a:ext cx="3429002" cy="514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9"/>
          <p:cNvSpPr txBox="1">
            <a:spLocks noGrp="1"/>
          </p:cNvSpPr>
          <p:nvPr>
            <p:ph type="body" idx="1"/>
          </p:nvPr>
        </p:nvSpPr>
        <p:spPr>
          <a:xfrm>
            <a:off x="720000" y="1170125"/>
            <a:ext cx="7704000" cy="31260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lt1"/>
              </a:buClr>
              <a:buSzPts val="1100"/>
              <a:buFont typeface="Arial"/>
              <a:buNone/>
            </a:pPr>
            <a:endParaRPr sz="1200" dirty="0">
              <a:latin typeface="Georama"/>
              <a:ea typeface="Georama"/>
              <a:cs typeface="Georama"/>
              <a:sym typeface="Georama"/>
            </a:endParaRPr>
          </a:p>
          <a:p>
            <a:pPr marL="365760" lvl="0" indent="-213359" algn="l" rtl="0">
              <a:spcBef>
                <a:spcPts val="0"/>
              </a:spcBef>
              <a:spcAft>
                <a:spcPts val="0"/>
              </a:spcAft>
              <a:buSzPts val="1200"/>
              <a:buFont typeface="Encode Sans"/>
              <a:buChar char="●"/>
            </a:pPr>
            <a:r>
              <a:rPr lang="en-US" u="sng" dirty="0">
                <a:solidFill>
                  <a:schemeClr val="hlink"/>
                </a:solidFill>
                <a:hlinkClick r:id="rId3"/>
              </a:rPr>
              <a:t>https://www.netacad.com/courses/packet-tracer</a:t>
            </a:r>
            <a:endParaRPr lang="en-US" u="sng" dirty="0">
              <a:solidFill>
                <a:schemeClr val="hlink"/>
              </a:solidFill>
            </a:endParaRPr>
          </a:p>
          <a:p>
            <a:pPr marL="152401" lvl="0" indent="0" algn="l" rtl="0">
              <a:spcBef>
                <a:spcPts val="0"/>
              </a:spcBef>
              <a:spcAft>
                <a:spcPts val="0"/>
              </a:spcAft>
              <a:buSzPts val="1200"/>
              <a:buNone/>
            </a:pPr>
            <a:r>
              <a:rPr lang="en-US" u="sng" dirty="0">
                <a:solidFill>
                  <a:schemeClr val="hlink"/>
                </a:solidFill>
              </a:rPr>
              <a:t>  </a:t>
            </a:r>
          </a:p>
          <a:p>
            <a:pPr marL="365760" lvl="0" indent="-213359" algn="l" rtl="0">
              <a:spcBef>
                <a:spcPts val="0"/>
              </a:spcBef>
              <a:spcAft>
                <a:spcPts val="0"/>
              </a:spcAft>
              <a:buSzPts val="1200"/>
              <a:buFont typeface="Encode Sans"/>
              <a:buChar char="●"/>
            </a:pPr>
            <a:r>
              <a:rPr lang="en-US" u="sng" dirty="0">
                <a:solidFill>
                  <a:schemeClr val="hlink"/>
                </a:solidFill>
                <a:hlinkClick r:id="rId4"/>
              </a:rPr>
              <a:t>https://www.solarwinds.com/resources/it-glossary/subnetting</a:t>
            </a:r>
            <a:endParaRPr lang="en-US" u="sng" dirty="0">
              <a:solidFill>
                <a:schemeClr val="hlink"/>
              </a:solidFill>
            </a:endParaRPr>
          </a:p>
          <a:p>
            <a:pPr marL="152401" lvl="0" indent="0" algn="l" rtl="0">
              <a:spcBef>
                <a:spcPts val="0"/>
              </a:spcBef>
              <a:spcAft>
                <a:spcPts val="0"/>
              </a:spcAft>
              <a:buSzPts val="1200"/>
              <a:buNone/>
            </a:pPr>
            <a:endParaRPr lang="en-US" u="sng" dirty="0">
              <a:solidFill>
                <a:schemeClr val="hlink"/>
              </a:solidFill>
            </a:endParaRPr>
          </a:p>
          <a:p>
            <a:pPr marL="365760" lvl="0" indent="-213359" algn="l" rtl="0">
              <a:spcBef>
                <a:spcPts val="0"/>
              </a:spcBef>
              <a:spcAft>
                <a:spcPts val="0"/>
              </a:spcAft>
              <a:buSzPts val="1200"/>
              <a:buFont typeface="Encode Sans"/>
              <a:buChar char="●"/>
            </a:pPr>
            <a:r>
              <a:rPr lang="en-US" u="sng" dirty="0">
                <a:solidFill>
                  <a:schemeClr val="hlink"/>
                </a:solidFill>
                <a:hlinkClick r:id="rId5"/>
              </a:rPr>
              <a:t>https://www.geeksforgeeks.org/introduction-to-subnetting/</a:t>
            </a:r>
            <a:endParaRPr lang="en-US" u="sng" dirty="0">
              <a:solidFill>
                <a:schemeClr val="hlink"/>
              </a:solidFill>
            </a:endParaRPr>
          </a:p>
          <a:p>
            <a:pPr marL="152401" lvl="0" indent="0" algn="l" rtl="0">
              <a:spcBef>
                <a:spcPts val="0"/>
              </a:spcBef>
              <a:spcAft>
                <a:spcPts val="0"/>
              </a:spcAft>
              <a:buSzPts val="1200"/>
              <a:buNone/>
            </a:pPr>
            <a:endParaRPr lang="en-US" u="sng" dirty="0">
              <a:solidFill>
                <a:schemeClr val="hlink"/>
              </a:solidFill>
            </a:endParaRPr>
          </a:p>
          <a:p>
            <a:pPr marL="365760" lvl="0" indent="-213359" algn="l" rtl="0">
              <a:spcBef>
                <a:spcPts val="0"/>
              </a:spcBef>
              <a:spcAft>
                <a:spcPts val="0"/>
              </a:spcAft>
              <a:buSzPts val="1200"/>
              <a:buFont typeface="Encode Sans"/>
              <a:buChar char="●"/>
            </a:pPr>
            <a:r>
              <a:rPr lang="en-US" u="sng" dirty="0">
                <a:solidFill>
                  <a:schemeClr val="hlink"/>
                </a:solidFill>
                <a:hlinkClick r:id="rId6"/>
              </a:rPr>
              <a:t>https://www.geeksforgeeks.org/basics-computer-networking/?ref=lbp</a:t>
            </a:r>
            <a:endParaRPr lang="en-US" u="sng" dirty="0">
              <a:solidFill>
                <a:schemeClr val="hlink"/>
              </a:solidFill>
            </a:endParaRPr>
          </a:p>
          <a:p>
            <a:pPr marL="152401" lvl="0" indent="0" algn="l" rtl="0">
              <a:spcBef>
                <a:spcPts val="0"/>
              </a:spcBef>
              <a:spcAft>
                <a:spcPts val="0"/>
              </a:spcAft>
              <a:buSzPts val="1200"/>
              <a:buNone/>
            </a:pPr>
            <a:endParaRPr lang="en-US" u="sng" dirty="0">
              <a:solidFill>
                <a:schemeClr val="hlink"/>
              </a:solidFill>
            </a:endParaRPr>
          </a:p>
          <a:p>
            <a:pPr marL="365760" lvl="0" indent="-213359" algn="l" rtl="0">
              <a:spcBef>
                <a:spcPts val="0"/>
              </a:spcBef>
              <a:spcAft>
                <a:spcPts val="0"/>
              </a:spcAft>
              <a:buSzPts val="1200"/>
              <a:buFont typeface="Encode Sans"/>
              <a:buChar char="●"/>
            </a:pPr>
            <a:r>
              <a:rPr lang="en-US" u="sng" dirty="0">
                <a:solidFill>
                  <a:schemeClr val="hlink"/>
                </a:solidFill>
                <a:hlinkClick r:id="rId7"/>
              </a:rPr>
              <a:t>https://www.kaspersky.com/resource-center/definitions/what-is-an-ip-address</a:t>
            </a:r>
            <a:r>
              <a:rPr lang="en-US" u="sng" dirty="0">
                <a:solidFill>
                  <a:schemeClr val="hlink"/>
                </a:solidFill>
              </a:rPr>
              <a:t> </a:t>
            </a:r>
          </a:p>
          <a:p>
            <a:pPr marL="152401" lvl="0" indent="0" algn="l" rtl="0">
              <a:spcBef>
                <a:spcPts val="0"/>
              </a:spcBef>
              <a:spcAft>
                <a:spcPts val="0"/>
              </a:spcAft>
              <a:buSzPts val="1200"/>
              <a:buNone/>
            </a:pPr>
            <a:endParaRPr lang="en-US" u="sng" dirty="0">
              <a:solidFill>
                <a:schemeClr val="hlink"/>
              </a:solidFill>
            </a:endParaRPr>
          </a:p>
          <a:p>
            <a:pPr marL="365760" lvl="0" indent="-213359" algn="l" rtl="0">
              <a:spcBef>
                <a:spcPts val="0"/>
              </a:spcBef>
              <a:spcAft>
                <a:spcPts val="0"/>
              </a:spcAft>
              <a:buSzPts val="1200"/>
              <a:buFont typeface="Encode Sans"/>
              <a:buChar char="●"/>
            </a:pPr>
            <a:r>
              <a:rPr lang="en-US" u="sng" dirty="0">
                <a:solidFill>
                  <a:schemeClr val="hlink"/>
                </a:solidFill>
                <a:hlinkClick r:id="rId8"/>
              </a:rPr>
              <a:t>https://www.techtarget.com/searchnetworking/definition/switch</a:t>
            </a:r>
            <a:endParaRPr lang="en-US" u="sng" dirty="0">
              <a:solidFill>
                <a:schemeClr val="hlink"/>
              </a:solidFill>
            </a:endParaRPr>
          </a:p>
        </p:txBody>
      </p:sp>
      <p:sp>
        <p:nvSpPr>
          <p:cNvPr id="429" name="Google Shape;429;p4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1284000" y="2628900"/>
            <a:ext cx="6576000" cy="13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Thankyou</a:t>
            </a:r>
            <a:endParaRPr dirty="0"/>
          </a:p>
        </p:txBody>
      </p:sp>
      <p:pic>
        <p:nvPicPr>
          <p:cNvPr id="296" name="Google Shape;296;p39"/>
          <p:cNvPicPr preferRelativeResize="0">
            <a:picLocks noGrp="1"/>
          </p:cNvPicPr>
          <p:nvPr>
            <p:ph type="pic" idx="2"/>
          </p:nvPr>
        </p:nvPicPr>
        <p:blipFill rotWithShape="1">
          <a:blip r:embed="rId3">
            <a:alphaModFix/>
          </a:blip>
          <a:srcRect t="32147" b="32144"/>
          <a:stretch/>
        </p:blipFill>
        <p:spPr>
          <a:xfrm>
            <a:off x="0" y="0"/>
            <a:ext cx="9144003" cy="21761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61" name="Google Shape;261;p37"/>
          <p:cNvSpPr txBox="1">
            <a:spLocks noGrp="1"/>
          </p:cNvSpPr>
          <p:nvPr>
            <p:ph type="subTitle" idx="1"/>
          </p:nvPr>
        </p:nvSpPr>
        <p:spPr>
          <a:xfrm>
            <a:off x="1036165" y="1170125"/>
            <a:ext cx="7387835" cy="29551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Doppio One" panose="020B0604020202020204" charset="0"/>
            </a:endParaRPr>
          </a:p>
          <a:p>
            <a:pPr marL="0" lvl="0" indent="0" algn="l" rtl="0">
              <a:spcBef>
                <a:spcPts val="0"/>
              </a:spcBef>
              <a:spcAft>
                <a:spcPts val="0"/>
              </a:spcAft>
              <a:buNone/>
            </a:pPr>
            <a:r>
              <a:rPr lang="en-US" sz="1400" dirty="0">
                <a:latin typeface="Doppio One" panose="020B0604020202020204" charset="0"/>
              </a:rPr>
              <a:t>In today's digital age, a robust and efficient campus network is essential for facilitating seamless communication, collaboration, and resource sharing among students, faculty, and staff. This project aims to demonstrate the principles of subnetting and network design by creating MIT campus network using Cisco Packet Tracer. We will design and implement a network topology, configure devices with appropriate IP addresses and subnet masks, simulate network traffic, and analyze network performance to identify potential bottlenecks.</a:t>
            </a:r>
          </a:p>
          <a:p>
            <a:pPr marL="0" lvl="0" indent="0" algn="l" rtl="0">
              <a:spcBef>
                <a:spcPts val="0"/>
              </a:spcBef>
              <a:spcAft>
                <a:spcPts val="0"/>
              </a:spcAft>
              <a:buNone/>
            </a:pPr>
            <a:endParaRPr lang="en-US" sz="1400" dirty="0">
              <a:latin typeface="Doppio One" panose="020B0604020202020204" charset="0"/>
            </a:endParaRPr>
          </a:p>
          <a:p>
            <a:pPr marL="0" lvl="0" indent="0" algn="l" rtl="0">
              <a:spcBef>
                <a:spcPts val="0"/>
              </a:spcBef>
              <a:spcAft>
                <a:spcPts val="0"/>
              </a:spcAft>
              <a:buNone/>
            </a:pPr>
            <a:r>
              <a:rPr lang="en-US" sz="1400" dirty="0">
                <a:latin typeface="Doppio One" panose="020B0604020202020204" charset="0"/>
              </a:rPr>
              <a:t>The primary objective is to establish secure connections between four personal computers (PCs) and two printers, utilizing subnetting for optimal IP address management, network efficiency, and security.</a:t>
            </a:r>
          </a:p>
        </p:txBody>
      </p:sp>
    </p:spTree>
    <p:extLst>
      <p:ext uri="{BB962C8B-B14F-4D97-AF65-F5344CB8AC3E}">
        <p14:creationId xmlns:p14="http://schemas.microsoft.com/office/powerpoint/2010/main" val="137850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Network Stacks :</a:t>
            </a:r>
            <a:endParaRPr dirty="0"/>
          </a:p>
        </p:txBody>
      </p:sp>
      <p:sp>
        <p:nvSpPr>
          <p:cNvPr id="188" name="Google Shape;188;p31"/>
          <p:cNvSpPr txBox="1">
            <a:spLocks noGrp="1"/>
          </p:cNvSpPr>
          <p:nvPr>
            <p:ph type="title" idx="2"/>
          </p:nvPr>
        </p:nvSpPr>
        <p:spPr>
          <a:xfrm>
            <a:off x="624040" y="123665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94" name="Google Shape;194;p31"/>
          <p:cNvSpPr txBox="1">
            <a:spLocks noGrp="1"/>
          </p:cNvSpPr>
          <p:nvPr>
            <p:ph type="subTitle" idx="1"/>
          </p:nvPr>
        </p:nvSpPr>
        <p:spPr>
          <a:xfrm>
            <a:off x="1264091" y="1236652"/>
            <a:ext cx="3213260" cy="34396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Subnetting:</a:t>
            </a:r>
          </a:p>
          <a:p>
            <a:pPr marL="0" lvl="0" indent="0" algn="l" rtl="0">
              <a:spcBef>
                <a:spcPts val="0"/>
              </a:spcBef>
              <a:spcAft>
                <a:spcPts val="0"/>
              </a:spcAft>
              <a:buNone/>
            </a:pPr>
            <a:endParaRPr lang="en" sz="2000" dirty="0"/>
          </a:p>
          <a:p>
            <a:pPr marL="0" lvl="0" indent="0" algn="l" rtl="0">
              <a:spcBef>
                <a:spcPts val="0"/>
              </a:spcBef>
              <a:spcAft>
                <a:spcPts val="0"/>
              </a:spcAft>
              <a:buNone/>
            </a:pPr>
            <a:r>
              <a:rPr lang="en-US" sz="1200" b="0" dirty="0"/>
              <a:t>Subnetting is the process of creating a subnetwork (also known as a subnet) within a network. Network interfaces and devices within a subnet can communicate with each other directly. Routers facilitate communication between different subnets.</a:t>
            </a:r>
            <a:endParaRPr lang="en" sz="1200" b="0" dirty="0"/>
          </a:p>
          <a:p>
            <a:pPr marL="0" lvl="0" indent="0" algn="l" rtl="0">
              <a:spcBef>
                <a:spcPts val="0"/>
              </a:spcBef>
              <a:spcAft>
                <a:spcPts val="0"/>
              </a:spcAft>
              <a:buNone/>
            </a:pPr>
            <a:endParaRPr sz="2000" dirty="0"/>
          </a:p>
        </p:txBody>
      </p:sp>
      <p:sp>
        <p:nvSpPr>
          <p:cNvPr id="2" name="Google Shape;188;p31">
            <a:extLst>
              <a:ext uri="{FF2B5EF4-FFF2-40B4-BE49-F238E27FC236}">
                <a16:creationId xmlns:a16="http://schemas.microsoft.com/office/drawing/2014/main" id="{C5E75607-9F82-4D77-3DAD-CE4645CB604A}"/>
              </a:ext>
            </a:extLst>
          </p:cNvPr>
          <p:cNvSpPr txBox="1">
            <a:spLocks/>
          </p:cNvSpPr>
          <p:nvPr/>
        </p:nvSpPr>
        <p:spPr>
          <a:xfrm>
            <a:off x="4572000" y="1235054"/>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3000" b="1"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2pPr>
            <a:lvl3pPr marR="0" lvl="2"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3pPr>
            <a:lvl4pPr marR="0" lvl="3"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4pPr>
            <a:lvl5pPr marR="0" lvl="4"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5pPr>
            <a:lvl6pPr marR="0" lvl="5"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6pPr>
            <a:lvl7pPr marR="0" lvl="6"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7pPr>
            <a:lvl8pPr marR="0" lvl="7"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8pPr>
            <a:lvl9pPr marR="0" lvl="8"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9pPr>
          </a:lstStyle>
          <a:p>
            <a:r>
              <a:rPr lang="en" dirty="0"/>
              <a:t>02</a:t>
            </a:r>
          </a:p>
        </p:txBody>
      </p:sp>
      <p:sp>
        <p:nvSpPr>
          <p:cNvPr id="4" name="Google Shape;194;p31">
            <a:extLst>
              <a:ext uri="{FF2B5EF4-FFF2-40B4-BE49-F238E27FC236}">
                <a16:creationId xmlns:a16="http://schemas.microsoft.com/office/drawing/2014/main" id="{860C4924-AF29-BAE3-0747-F1EEDE9FBF71}"/>
              </a:ext>
            </a:extLst>
          </p:cNvPr>
          <p:cNvSpPr txBox="1">
            <a:spLocks/>
          </p:cNvSpPr>
          <p:nvPr/>
        </p:nvSpPr>
        <p:spPr>
          <a:xfrm>
            <a:off x="5210740" y="1235054"/>
            <a:ext cx="3213260" cy="3439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r>
              <a:rPr lang="en-US" sz="2000" dirty="0"/>
              <a:t>Subnet Mask:</a:t>
            </a:r>
          </a:p>
          <a:p>
            <a:pPr marL="0" indent="0" algn="l"/>
            <a:endParaRPr lang="en-US" sz="2000" dirty="0"/>
          </a:p>
          <a:p>
            <a:pPr marL="0" indent="0" algn="l"/>
            <a:r>
              <a:rPr lang="en-US" sz="1200" b="0" dirty="0"/>
              <a:t>A subnet mask is a 32-bit address that segregates an IP address into network bits that identify the network and host bits that identify the host device operating on that network. It encapsulates a range of IP addresses that a subnet can use, wherein the subnet refers to a smaller network within a more extensive network.</a:t>
            </a:r>
            <a:endParaRPr lang="en-US" sz="2000" dirty="0"/>
          </a:p>
        </p:txBody>
      </p:sp>
    </p:spTree>
    <p:extLst>
      <p:ext uri="{BB962C8B-B14F-4D97-AF65-F5344CB8AC3E}">
        <p14:creationId xmlns:p14="http://schemas.microsoft.com/office/powerpoint/2010/main" val="422522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Network Stacks :</a:t>
            </a:r>
            <a:endParaRPr dirty="0"/>
          </a:p>
        </p:txBody>
      </p:sp>
      <p:sp>
        <p:nvSpPr>
          <p:cNvPr id="188" name="Google Shape;188;p31"/>
          <p:cNvSpPr txBox="1">
            <a:spLocks noGrp="1"/>
          </p:cNvSpPr>
          <p:nvPr>
            <p:ph type="title" idx="2"/>
          </p:nvPr>
        </p:nvSpPr>
        <p:spPr>
          <a:xfrm>
            <a:off x="624040" y="123665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94" name="Google Shape;194;p31"/>
          <p:cNvSpPr txBox="1">
            <a:spLocks noGrp="1"/>
          </p:cNvSpPr>
          <p:nvPr>
            <p:ph type="subTitle" idx="1"/>
          </p:nvPr>
        </p:nvSpPr>
        <p:spPr>
          <a:xfrm>
            <a:off x="1251231" y="1235054"/>
            <a:ext cx="3213260" cy="3439622"/>
          </a:xfrm>
          <a:prstGeom prst="rect">
            <a:avLst/>
          </a:prstGeom>
        </p:spPr>
        <p:txBody>
          <a:bodyPr spcFirstLastPara="1" wrap="square" lIns="91425" tIns="91425" rIns="91425" bIns="91425" anchor="t" anchorCtr="0">
            <a:noAutofit/>
          </a:bodyPr>
          <a:lstStyle/>
          <a:p>
            <a:pPr marL="0" indent="0" algn="l"/>
            <a:r>
              <a:rPr lang="en-US" sz="2000" dirty="0"/>
              <a:t>IP Address: </a:t>
            </a:r>
          </a:p>
          <a:p>
            <a:pPr marL="0" lvl="0" indent="0" algn="l" rtl="0">
              <a:spcBef>
                <a:spcPts val="0"/>
              </a:spcBef>
              <a:spcAft>
                <a:spcPts val="0"/>
              </a:spcAft>
              <a:buNone/>
            </a:pPr>
            <a:endParaRPr lang="en" sz="2000" dirty="0"/>
          </a:p>
          <a:p>
            <a:pPr marL="0" lvl="0" indent="0" algn="l" rtl="0">
              <a:spcBef>
                <a:spcPts val="0"/>
              </a:spcBef>
              <a:spcAft>
                <a:spcPts val="0"/>
              </a:spcAft>
              <a:buNone/>
            </a:pPr>
            <a:r>
              <a:rPr lang="en-US" sz="1200" b="0" dirty="0"/>
              <a:t>An IP address is a unique address that identifies a device on the internet or a local network. IP stands for "Internet Protocol," which is the set of rules governing the format of data sent via the internet or local network.</a:t>
            </a:r>
            <a:endParaRPr sz="2000" dirty="0"/>
          </a:p>
        </p:txBody>
      </p:sp>
      <p:sp>
        <p:nvSpPr>
          <p:cNvPr id="2" name="Google Shape;188;p31">
            <a:extLst>
              <a:ext uri="{FF2B5EF4-FFF2-40B4-BE49-F238E27FC236}">
                <a16:creationId xmlns:a16="http://schemas.microsoft.com/office/drawing/2014/main" id="{C5E75607-9F82-4D77-3DAD-CE4645CB604A}"/>
              </a:ext>
            </a:extLst>
          </p:cNvPr>
          <p:cNvSpPr txBox="1">
            <a:spLocks/>
          </p:cNvSpPr>
          <p:nvPr/>
        </p:nvSpPr>
        <p:spPr>
          <a:xfrm>
            <a:off x="4460699" y="12348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3000" b="1"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2pPr>
            <a:lvl3pPr marR="0" lvl="2"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3pPr>
            <a:lvl4pPr marR="0" lvl="3"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4pPr>
            <a:lvl5pPr marR="0" lvl="4"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5pPr>
            <a:lvl6pPr marR="0" lvl="5"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6pPr>
            <a:lvl7pPr marR="0" lvl="6"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7pPr>
            <a:lvl8pPr marR="0" lvl="7"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8pPr>
            <a:lvl9pPr marR="0" lvl="8"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9pPr>
          </a:lstStyle>
          <a:p>
            <a:r>
              <a:rPr lang="en" dirty="0"/>
              <a:t>04</a:t>
            </a:r>
          </a:p>
        </p:txBody>
      </p:sp>
      <p:sp>
        <p:nvSpPr>
          <p:cNvPr id="4" name="Google Shape;194;p31">
            <a:extLst>
              <a:ext uri="{FF2B5EF4-FFF2-40B4-BE49-F238E27FC236}">
                <a16:creationId xmlns:a16="http://schemas.microsoft.com/office/drawing/2014/main" id="{860C4924-AF29-BAE3-0747-F1EEDE9FBF71}"/>
              </a:ext>
            </a:extLst>
          </p:cNvPr>
          <p:cNvSpPr txBox="1">
            <a:spLocks/>
          </p:cNvSpPr>
          <p:nvPr/>
        </p:nvSpPr>
        <p:spPr>
          <a:xfrm>
            <a:off x="5191607" y="1234866"/>
            <a:ext cx="3213260" cy="3439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r>
              <a:rPr lang="en-US" sz="2000" dirty="0"/>
              <a:t>Range of  Valid Host:</a:t>
            </a:r>
          </a:p>
          <a:p>
            <a:pPr marL="0" indent="0" algn="l"/>
            <a:endParaRPr lang="en-US" sz="2000" dirty="0"/>
          </a:p>
          <a:p>
            <a:pPr marL="0" indent="0" algn="l"/>
            <a:r>
              <a:rPr lang="en-US" sz="1200" b="0" dirty="0"/>
              <a:t>The valid hosts are the numbers in between the subnet and broadcast addresses</a:t>
            </a:r>
            <a:endParaRPr lang="en-US" sz="2000" dirty="0"/>
          </a:p>
        </p:txBody>
      </p:sp>
    </p:spTree>
    <p:extLst>
      <p:ext uri="{BB962C8B-B14F-4D97-AF65-F5344CB8AC3E}">
        <p14:creationId xmlns:p14="http://schemas.microsoft.com/office/powerpoint/2010/main" val="2193304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Network Stacks :</a:t>
            </a:r>
            <a:endParaRPr dirty="0"/>
          </a:p>
        </p:txBody>
      </p:sp>
      <p:sp>
        <p:nvSpPr>
          <p:cNvPr id="188" name="Google Shape;188;p31"/>
          <p:cNvSpPr txBox="1">
            <a:spLocks noGrp="1"/>
          </p:cNvSpPr>
          <p:nvPr>
            <p:ph type="title" idx="2"/>
          </p:nvPr>
        </p:nvSpPr>
        <p:spPr>
          <a:xfrm>
            <a:off x="624040" y="123665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94" name="Google Shape;194;p31"/>
          <p:cNvSpPr txBox="1">
            <a:spLocks noGrp="1"/>
          </p:cNvSpPr>
          <p:nvPr>
            <p:ph type="subTitle" idx="1"/>
          </p:nvPr>
        </p:nvSpPr>
        <p:spPr>
          <a:xfrm>
            <a:off x="1251231" y="1235054"/>
            <a:ext cx="3213260" cy="3439622"/>
          </a:xfrm>
          <a:prstGeom prst="rect">
            <a:avLst/>
          </a:prstGeom>
        </p:spPr>
        <p:txBody>
          <a:bodyPr spcFirstLastPara="1" wrap="square" lIns="91425" tIns="91425" rIns="91425" bIns="91425" anchor="t" anchorCtr="0">
            <a:noAutofit/>
          </a:bodyPr>
          <a:lstStyle/>
          <a:p>
            <a:pPr marL="0" indent="0" algn="l"/>
            <a:r>
              <a:rPr lang="en-US" sz="2000" dirty="0"/>
              <a:t>Broadcast ID: </a:t>
            </a:r>
          </a:p>
          <a:p>
            <a:pPr marL="0" lvl="0" indent="0" algn="l" rtl="0">
              <a:spcBef>
                <a:spcPts val="0"/>
              </a:spcBef>
              <a:spcAft>
                <a:spcPts val="0"/>
              </a:spcAft>
              <a:buNone/>
            </a:pPr>
            <a:endParaRPr lang="en" sz="2000" dirty="0"/>
          </a:p>
          <a:p>
            <a:pPr marL="0" lvl="0" indent="0" algn="l" rtl="0">
              <a:spcBef>
                <a:spcPts val="0"/>
              </a:spcBef>
              <a:spcAft>
                <a:spcPts val="0"/>
              </a:spcAft>
              <a:buNone/>
            </a:pPr>
            <a:r>
              <a:rPr lang="en-US" sz="1200" b="0" dirty="0"/>
              <a:t>A broadcast address is a special Internet Protocol (IP) address used to transmit messages and data packets to network systems.</a:t>
            </a:r>
          </a:p>
          <a:p>
            <a:pPr marL="0" lvl="0" indent="0" algn="l" rtl="0">
              <a:spcBef>
                <a:spcPts val="0"/>
              </a:spcBef>
              <a:spcAft>
                <a:spcPts val="0"/>
              </a:spcAft>
              <a:buNone/>
            </a:pPr>
            <a:endParaRPr lang="en-US" sz="1200" b="0" dirty="0"/>
          </a:p>
          <a:p>
            <a:pPr marL="0" lvl="0" indent="0" algn="l" rtl="0">
              <a:spcBef>
                <a:spcPts val="0"/>
              </a:spcBef>
              <a:spcAft>
                <a:spcPts val="0"/>
              </a:spcAft>
              <a:buNone/>
            </a:pPr>
            <a:r>
              <a:rPr lang="en-US" sz="1200" b="0" dirty="0"/>
              <a:t>The broadcast address for a subnet must account for the part of the address that is reserved for the subnet</a:t>
            </a:r>
          </a:p>
          <a:p>
            <a:pPr marL="0" lvl="0" indent="0" algn="l" rtl="0">
              <a:spcBef>
                <a:spcPts val="0"/>
              </a:spcBef>
              <a:spcAft>
                <a:spcPts val="0"/>
              </a:spcAft>
              <a:buNone/>
            </a:pPr>
            <a:endParaRPr lang="en-US" sz="2000" dirty="0"/>
          </a:p>
        </p:txBody>
      </p:sp>
      <p:sp>
        <p:nvSpPr>
          <p:cNvPr id="2" name="Google Shape;188;p31">
            <a:extLst>
              <a:ext uri="{FF2B5EF4-FFF2-40B4-BE49-F238E27FC236}">
                <a16:creationId xmlns:a16="http://schemas.microsoft.com/office/drawing/2014/main" id="{C5E75607-9F82-4D77-3DAD-CE4645CB604A}"/>
              </a:ext>
            </a:extLst>
          </p:cNvPr>
          <p:cNvSpPr txBox="1">
            <a:spLocks/>
          </p:cNvSpPr>
          <p:nvPr/>
        </p:nvSpPr>
        <p:spPr>
          <a:xfrm>
            <a:off x="4460699" y="12348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3000" b="1"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2pPr>
            <a:lvl3pPr marR="0" lvl="2"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3pPr>
            <a:lvl4pPr marR="0" lvl="3"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4pPr>
            <a:lvl5pPr marR="0" lvl="4"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5pPr>
            <a:lvl6pPr marR="0" lvl="5"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6pPr>
            <a:lvl7pPr marR="0" lvl="6"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7pPr>
            <a:lvl8pPr marR="0" lvl="7"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8pPr>
            <a:lvl9pPr marR="0" lvl="8"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9pPr>
          </a:lstStyle>
          <a:p>
            <a:r>
              <a:rPr lang="en" dirty="0"/>
              <a:t>06</a:t>
            </a:r>
          </a:p>
        </p:txBody>
      </p:sp>
      <p:sp>
        <p:nvSpPr>
          <p:cNvPr id="4" name="Google Shape;194;p31">
            <a:extLst>
              <a:ext uri="{FF2B5EF4-FFF2-40B4-BE49-F238E27FC236}">
                <a16:creationId xmlns:a16="http://schemas.microsoft.com/office/drawing/2014/main" id="{860C4924-AF29-BAE3-0747-F1EEDE9FBF71}"/>
              </a:ext>
            </a:extLst>
          </p:cNvPr>
          <p:cNvSpPr txBox="1">
            <a:spLocks/>
          </p:cNvSpPr>
          <p:nvPr/>
        </p:nvSpPr>
        <p:spPr>
          <a:xfrm>
            <a:off x="5191607" y="1234866"/>
            <a:ext cx="3213260" cy="3439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r>
              <a:rPr lang="en-US" sz="2000" dirty="0"/>
              <a:t>Default Gateway:</a:t>
            </a:r>
          </a:p>
          <a:p>
            <a:pPr marL="0" indent="0" algn="l"/>
            <a:endParaRPr lang="en-US" sz="2000" dirty="0"/>
          </a:p>
          <a:p>
            <a:pPr marL="0" indent="0" algn="l"/>
            <a:r>
              <a:rPr lang="en-US" sz="1200" b="0" dirty="0"/>
              <a:t>The default gateway is the node that forwards the packet from the source to other networks when there is no routing information about the destination i.e. host (or router) does not know where the destination is present.</a:t>
            </a:r>
            <a:endParaRPr lang="en-US" sz="2000" dirty="0"/>
          </a:p>
        </p:txBody>
      </p:sp>
    </p:spTree>
    <p:extLst>
      <p:ext uri="{BB962C8B-B14F-4D97-AF65-F5344CB8AC3E}">
        <p14:creationId xmlns:p14="http://schemas.microsoft.com/office/powerpoint/2010/main" val="687998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Network Stacks :</a:t>
            </a:r>
            <a:endParaRPr dirty="0"/>
          </a:p>
        </p:txBody>
      </p:sp>
      <p:sp>
        <p:nvSpPr>
          <p:cNvPr id="188" name="Google Shape;188;p31"/>
          <p:cNvSpPr txBox="1">
            <a:spLocks noGrp="1"/>
          </p:cNvSpPr>
          <p:nvPr>
            <p:ph type="title" idx="2"/>
          </p:nvPr>
        </p:nvSpPr>
        <p:spPr>
          <a:xfrm>
            <a:off x="624040" y="123665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94" name="Google Shape;194;p31"/>
          <p:cNvSpPr txBox="1">
            <a:spLocks noGrp="1"/>
          </p:cNvSpPr>
          <p:nvPr>
            <p:ph type="subTitle" idx="1"/>
          </p:nvPr>
        </p:nvSpPr>
        <p:spPr>
          <a:xfrm>
            <a:off x="1251231" y="1235054"/>
            <a:ext cx="3213260" cy="3439622"/>
          </a:xfrm>
          <a:prstGeom prst="rect">
            <a:avLst/>
          </a:prstGeom>
        </p:spPr>
        <p:txBody>
          <a:bodyPr spcFirstLastPara="1" wrap="square" lIns="91425" tIns="91425" rIns="91425" bIns="91425" anchor="t" anchorCtr="0">
            <a:noAutofit/>
          </a:bodyPr>
          <a:lstStyle/>
          <a:p>
            <a:pPr marL="0" indent="0" algn="l"/>
            <a:r>
              <a:rPr lang="en-US" sz="2000" dirty="0"/>
              <a:t>Router : </a:t>
            </a:r>
          </a:p>
          <a:p>
            <a:pPr marL="0" lvl="0" indent="0" algn="l" rtl="0">
              <a:spcBef>
                <a:spcPts val="0"/>
              </a:spcBef>
              <a:spcAft>
                <a:spcPts val="0"/>
              </a:spcAft>
              <a:buNone/>
            </a:pPr>
            <a:endParaRPr lang="en" sz="2000" dirty="0"/>
          </a:p>
          <a:p>
            <a:pPr marL="0" lvl="0" indent="0" algn="l" rtl="0">
              <a:spcBef>
                <a:spcPts val="0"/>
              </a:spcBef>
              <a:spcAft>
                <a:spcPts val="0"/>
              </a:spcAft>
              <a:buNone/>
            </a:pPr>
            <a:r>
              <a:rPr lang="en-US" sz="1200" b="0" dirty="0"/>
              <a:t>A router is a device that connects two or more packet-switched networks or subnetworks. It serves two primary functions: managing traffic between these networks by forwarding data packets to their intended IP addresses, and allowing multiple devices to use the same Internet connection</a:t>
            </a:r>
            <a:endParaRPr lang="en-US" sz="2000" dirty="0"/>
          </a:p>
        </p:txBody>
      </p:sp>
      <p:sp>
        <p:nvSpPr>
          <p:cNvPr id="2" name="Google Shape;188;p31">
            <a:extLst>
              <a:ext uri="{FF2B5EF4-FFF2-40B4-BE49-F238E27FC236}">
                <a16:creationId xmlns:a16="http://schemas.microsoft.com/office/drawing/2014/main" id="{C5E75607-9F82-4D77-3DAD-CE4645CB604A}"/>
              </a:ext>
            </a:extLst>
          </p:cNvPr>
          <p:cNvSpPr txBox="1">
            <a:spLocks/>
          </p:cNvSpPr>
          <p:nvPr/>
        </p:nvSpPr>
        <p:spPr>
          <a:xfrm>
            <a:off x="4460699" y="123486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3000" b="1"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2pPr>
            <a:lvl3pPr marR="0" lvl="2"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3pPr>
            <a:lvl4pPr marR="0" lvl="3"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4pPr>
            <a:lvl5pPr marR="0" lvl="4"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5pPr>
            <a:lvl6pPr marR="0" lvl="5"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6pPr>
            <a:lvl7pPr marR="0" lvl="6"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7pPr>
            <a:lvl8pPr marR="0" lvl="7"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8pPr>
            <a:lvl9pPr marR="0" lvl="8"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9pPr>
          </a:lstStyle>
          <a:p>
            <a:r>
              <a:rPr lang="en" dirty="0"/>
              <a:t>08</a:t>
            </a:r>
          </a:p>
        </p:txBody>
      </p:sp>
      <p:sp>
        <p:nvSpPr>
          <p:cNvPr id="4" name="Google Shape;194;p31">
            <a:extLst>
              <a:ext uri="{FF2B5EF4-FFF2-40B4-BE49-F238E27FC236}">
                <a16:creationId xmlns:a16="http://schemas.microsoft.com/office/drawing/2014/main" id="{860C4924-AF29-BAE3-0747-F1EEDE9FBF71}"/>
              </a:ext>
            </a:extLst>
          </p:cNvPr>
          <p:cNvSpPr txBox="1">
            <a:spLocks/>
          </p:cNvSpPr>
          <p:nvPr/>
        </p:nvSpPr>
        <p:spPr>
          <a:xfrm>
            <a:off x="5195399" y="1234866"/>
            <a:ext cx="3213260" cy="3439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r>
              <a:rPr lang="en-US" sz="2000" dirty="0"/>
              <a:t>Switches :</a:t>
            </a:r>
          </a:p>
          <a:p>
            <a:pPr marL="0" indent="0" algn="l"/>
            <a:endParaRPr lang="en-US" sz="2000" dirty="0"/>
          </a:p>
          <a:p>
            <a:pPr marL="0" indent="0" algn="l"/>
            <a:r>
              <a:rPr lang="en-US" sz="1200" b="0" dirty="0"/>
              <a:t>A network switch connects network devices (printers, computers, and wireless devices/access points, and enables users to exchange data packets</a:t>
            </a:r>
            <a:endParaRPr lang="en-US" sz="2000" dirty="0"/>
          </a:p>
        </p:txBody>
      </p:sp>
    </p:spTree>
    <p:extLst>
      <p:ext uri="{BB962C8B-B14F-4D97-AF65-F5344CB8AC3E}">
        <p14:creationId xmlns:p14="http://schemas.microsoft.com/office/powerpoint/2010/main" val="4053498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aphicFrame>
        <p:nvGraphicFramePr>
          <p:cNvPr id="178" name="Google Shape;178;p30"/>
          <p:cNvGraphicFramePr/>
          <p:nvPr>
            <p:extLst>
              <p:ext uri="{D42A27DB-BD31-4B8C-83A1-F6EECF244321}">
                <p14:modId xmlns:p14="http://schemas.microsoft.com/office/powerpoint/2010/main" val="3675470218"/>
              </p:ext>
            </p:extLst>
          </p:nvPr>
        </p:nvGraphicFramePr>
        <p:xfrm>
          <a:off x="720000" y="1408698"/>
          <a:ext cx="7704000" cy="2326103"/>
        </p:xfrm>
        <a:graphic>
          <a:graphicData uri="http://schemas.openxmlformats.org/drawingml/2006/table">
            <a:tbl>
              <a:tblPr>
                <a:noFill/>
                <a:tableStyleId>{DFFF7889-1F54-4622-A017-41E243C0AFC0}</a:tableStyleId>
              </a:tblPr>
              <a:tblGrid>
                <a:gridCol w="1955033">
                  <a:extLst>
                    <a:ext uri="{9D8B030D-6E8A-4147-A177-3AD203B41FA5}">
                      <a16:colId xmlns:a16="http://schemas.microsoft.com/office/drawing/2014/main" val="20000"/>
                    </a:ext>
                  </a:extLst>
                </a:gridCol>
                <a:gridCol w="701830">
                  <a:extLst>
                    <a:ext uri="{9D8B030D-6E8A-4147-A177-3AD203B41FA5}">
                      <a16:colId xmlns:a16="http://schemas.microsoft.com/office/drawing/2014/main" val="721626198"/>
                    </a:ext>
                  </a:extLst>
                </a:gridCol>
                <a:gridCol w="5047137">
                  <a:extLst>
                    <a:ext uri="{9D8B030D-6E8A-4147-A177-3AD203B41FA5}">
                      <a16:colId xmlns:a16="http://schemas.microsoft.com/office/drawing/2014/main" val="20001"/>
                    </a:ext>
                  </a:extLst>
                </a:gridCol>
              </a:tblGrid>
              <a:tr h="586829">
                <a:tc>
                  <a:txBody>
                    <a:bodyPr/>
                    <a:lstStyle/>
                    <a:p>
                      <a:pPr marL="0" lvl="0" indent="0" algn="l" rtl="0">
                        <a:spcBef>
                          <a:spcPts val="0"/>
                        </a:spcBef>
                        <a:spcAft>
                          <a:spcPts val="0"/>
                        </a:spcAft>
                        <a:buNone/>
                      </a:pPr>
                      <a:r>
                        <a:rPr lang="en" sz="1200" b="1" u="none" dirty="0">
                          <a:solidFill>
                            <a:schemeClr val="hlink"/>
                          </a:solidFill>
                          <a:latin typeface="Doppio One" panose="020B0604020202020204" charset="0"/>
                          <a:ea typeface="Encode Sans"/>
                          <a:cs typeface="Encode Sans"/>
                          <a:sym typeface="Encode Sans"/>
                        </a:rPr>
                        <a:t>Router</a:t>
                      </a:r>
                      <a:endParaRPr sz="1200" b="1" u="none"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200" b="1" u="none" dirty="0">
                          <a:solidFill>
                            <a:schemeClr val="dk1"/>
                          </a:solidFill>
                          <a:latin typeface="Doppio One" panose="020B0604020202020204" charset="0"/>
                          <a:ea typeface="Encode Sans"/>
                          <a:cs typeface="Encode Sans"/>
                          <a:sym typeface="Encode Sans"/>
                        </a:rPr>
                        <a:t>x1</a:t>
                      </a:r>
                      <a:endParaRPr sz="1200" b="1" u="none"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Doppio One" panose="020B0604020202020204" charset="0"/>
                          <a:ea typeface="Encode Sans"/>
                          <a:cs typeface="Encode Sans"/>
                          <a:sym typeface="Encode Sans"/>
                        </a:rPr>
                        <a:t>To establish connection between two Schools and act as main Connection</a:t>
                      </a:r>
                      <a:endParaRPr sz="1200"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79758">
                <a:tc>
                  <a:txBody>
                    <a:bodyPr/>
                    <a:lstStyle/>
                    <a:p>
                      <a:pPr marL="0" lvl="0" indent="0" algn="l" rtl="0">
                        <a:spcBef>
                          <a:spcPts val="0"/>
                        </a:spcBef>
                        <a:spcAft>
                          <a:spcPts val="0"/>
                        </a:spcAft>
                        <a:buNone/>
                      </a:pPr>
                      <a:r>
                        <a:rPr lang="en" sz="1200" b="1" u="none" dirty="0">
                          <a:solidFill>
                            <a:schemeClr val="hlink"/>
                          </a:solidFill>
                          <a:latin typeface="Doppio One" panose="020B0604020202020204" charset="0"/>
                          <a:ea typeface="Encode Sans"/>
                          <a:cs typeface="Encode Sans"/>
                          <a:sym typeface="Encode Sans"/>
                        </a:rPr>
                        <a:t>Switches</a:t>
                      </a:r>
                      <a:endParaRPr sz="1200" b="1" u="none"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200" b="1" u="none" dirty="0">
                          <a:solidFill>
                            <a:schemeClr val="dk1"/>
                          </a:solidFill>
                          <a:latin typeface="Doppio One" panose="020B0604020202020204" charset="0"/>
                          <a:ea typeface="Encode Sans"/>
                          <a:cs typeface="Encode Sans"/>
                          <a:sym typeface="Encode Sans"/>
                        </a:rPr>
                        <a:t>x2</a:t>
                      </a:r>
                      <a:endParaRPr sz="1200" b="1" u="none"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200" dirty="0">
                          <a:solidFill>
                            <a:schemeClr val="dk1"/>
                          </a:solidFill>
                          <a:latin typeface="Doppio One" panose="020B0604020202020204" charset="0"/>
                          <a:ea typeface="Encode Sans"/>
                          <a:cs typeface="Encode Sans"/>
                          <a:sym typeface="Encode Sans"/>
                        </a:rPr>
                        <a:t>To exchange data packets and communication</a:t>
                      </a:r>
                      <a:endParaRPr sz="1200"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79758">
                <a:tc>
                  <a:txBody>
                    <a:bodyPr/>
                    <a:lstStyle/>
                    <a:p>
                      <a:pPr marL="0" lvl="0" indent="0" algn="l" rtl="0">
                        <a:spcBef>
                          <a:spcPts val="0"/>
                        </a:spcBef>
                        <a:spcAft>
                          <a:spcPts val="0"/>
                        </a:spcAft>
                        <a:buNone/>
                      </a:pPr>
                      <a:r>
                        <a:rPr lang="en" sz="1200" b="1" u="none" dirty="0">
                          <a:solidFill>
                            <a:schemeClr val="hlink"/>
                          </a:solidFill>
                          <a:latin typeface="Doppio One" panose="020B0604020202020204" charset="0"/>
                          <a:ea typeface="Encode Sans"/>
                          <a:cs typeface="Encode Sans"/>
                          <a:sym typeface="Encode Sans"/>
                        </a:rPr>
                        <a:t>PCs</a:t>
                      </a:r>
                      <a:endParaRPr sz="1200" b="1" u="none"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200" b="1" u="none" dirty="0">
                          <a:solidFill>
                            <a:schemeClr val="dk1"/>
                          </a:solidFill>
                          <a:latin typeface="Doppio One" panose="020B0604020202020204" charset="0"/>
                          <a:ea typeface="Encode Sans"/>
                          <a:cs typeface="Encode Sans"/>
                          <a:sym typeface="Encode Sans"/>
                        </a:rPr>
                        <a:t>x4</a:t>
                      </a:r>
                      <a:endParaRPr sz="1200" b="1" u="none"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Doppio One" panose="020B0604020202020204" charset="0"/>
                          <a:ea typeface="Encode Sans"/>
                          <a:cs typeface="Encode Sans"/>
                          <a:sym typeface="Encode Sans"/>
                        </a:rPr>
                        <a:t>To display the communication/ connection</a:t>
                      </a:r>
                      <a:endParaRPr sz="1200"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79758">
                <a:tc>
                  <a:txBody>
                    <a:bodyPr/>
                    <a:lstStyle/>
                    <a:p>
                      <a:pPr marL="0" lvl="0" indent="0" algn="l" rtl="0">
                        <a:spcBef>
                          <a:spcPts val="0"/>
                        </a:spcBef>
                        <a:spcAft>
                          <a:spcPts val="0"/>
                        </a:spcAft>
                        <a:buNone/>
                      </a:pPr>
                      <a:r>
                        <a:rPr lang="en" sz="1200" b="1" u="none" dirty="0">
                          <a:solidFill>
                            <a:schemeClr val="hlink"/>
                          </a:solidFill>
                          <a:latin typeface="Doppio One" panose="020B0604020202020204" charset="0"/>
                          <a:ea typeface="Encode Sans"/>
                          <a:cs typeface="Encode Sans"/>
                          <a:sym typeface="Encode Sans"/>
                        </a:rPr>
                        <a:t>Printer</a:t>
                      </a:r>
                      <a:endParaRPr sz="1200" b="1" u="none"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200" b="1" u="none" dirty="0">
                          <a:solidFill>
                            <a:schemeClr val="dk1"/>
                          </a:solidFill>
                          <a:latin typeface="Doppio One" panose="020B0604020202020204" charset="0"/>
                          <a:ea typeface="Encode Sans"/>
                          <a:cs typeface="Encode Sans"/>
                          <a:sym typeface="Encode Sans"/>
                        </a:rPr>
                        <a:t>x2</a:t>
                      </a:r>
                      <a:endParaRPr sz="1200" b="1" u="none"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Doppio One" panose="020B0604020202020204" charset="0"/>
                          <a:ea typeface="Encode Sans"/>
                          <a:cs typeface="Encode Sans"/>
                          <a:sym typeface="Encode Sans"/>
                        </a:rPr>
                        <a:t>Additional device </a:t>
                      </a:r>
                      <a:endParaRPr sz="1200" dirty="0">
                        <a:solidFill>
                          <a:schemeClr val="dk1"/>
                        </a:solidFill>
                        <a:latin typeface="Doppio One" panose="020B0604020202020204" charset="0"/>
                        <a:ea typeface="Encode Sans"/>
                        <a:cs typeface="Encode Sans"/>
                        <a:sym typeface="Encode Sans"/>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82" name="Google Shape;182;p3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Nodes Used:</a:t>
            </a:r>
            <a:endParaRPr dirty="0"/>
          </a:p>
        </p:txBody>
      </p:sp>
    </p:spTree>
    <p:extLst>
      <p:ext uri="{BB962C8B-B14F-4D97-AF65-F5344CB8AC3E}">
        <p14:creationId xmlns:p14="http://schemas.microsoft.com/office/powerpoint/2010/main" val="3464421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2" name="Google Shape;182;p30"/>
          <p:cNvSpPr txBox="1">
            <a:spLocks noGrp="1"/>
          </p:cNvSpPr>
          <p:nvPr>
            <p:ph type="title"/>
          </p:nvPr>
        </p:nvSpPr>
        <p:spPr>
          <a:xfrm>
            <a:off x="720000" y="2659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MIT Campus Network</a:t>
            </a:r>
            <a:endParaRPr dirty="0"/>
          </a:p>
        </p:txBody>
      </p:sp>
      <p:pic>
        <p:nvPicPr>
          <p:cNvPr id="3" name="Picture 2">
            <a:extLst>
              <a:ext uri="{FF2B5EF4-FFF2-40B4-BE49-F238E27FC236}">
                <a16:creationId xmlns:a16="http://schemas.microsoft.com/office/drawing/2014/main" id="{B98BCE7F-C489-6BE7-F8F2-73844B9C2C1E}"/>
              </a:ext>
            </a:extLst>
          </p:cNvPr>
          <p:cNvPicPr>
            <a:picLocks noChangeAspect="1"/>
          </p:cNvPicPr>
          <p:nvPr/>
        </p:nvPicPr>
        <p:blipFill rotWithShape="1">
          <a:blip r:embed="rId3"/>
          <a:srcRect l="1" r="46841" b="22651"/>
          <a:stretch/>
        </p:blipFill>
        <p:spPr>
          <a:xfrm>
            <a:off x="639789" y="838680"/>
            <a:ext cx="7875151" cy="38375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720000" y="3808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Explanation:</a:t>
            </a:r>
            <a:endParaRPr dirty="0"/>
          </a:p>
        </p:txBody>
      </p:sp>
      <p:sp>
        <p:nvSpPr>
          <p:cNvPr id="194" name="Google Shape;194;p31"/>
          <p:cNvSpPr txBox="1">
            <a:spLocks noGrp="1"/>
          </p:cNvSpPr>
          <p:nvPr>
            <p:ph type="subTitle" idx="1"/>
          </p:nvPr>
        </p:nvSpPr>
        <p:spPr>
          <a:xfrm>
            <a:off x="720000" y="953556"/>
            <a:ext cx="7830442" cy="3809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t>Demonstrating Subnetting through Pinging</a:t>
            </a:r>
          </a:p>
          <a:p>
            <a:pPr marL="0" lvl="0" indent="0" algn="l" rtl="0">
              <a:spcBef>
                <a:spcPts val="0"/>
              </a:spcBef>
              <a:spcAft>
                <a:spcPts val="0"/>
              </a:spcAft>
              <a:buNone/>
            </a:pPr>
            <a:endParaRPr lang="en-US" sz="1200" b="0" dirty="0"/>
          </a:p>
          <a:p>
            <a:pPr marL="0" lvl="0" indent="0" algn="l" rtl="0">
              <a:spcBef>
                <a:spcPts val="0"/>
              </a:spcBef>
              <a:spcAft>
                <a:spcPts val="0"/>
              </a:spcAft>
              <a:buNone/>
            </a:pPr>
            <a:r>
              <a:rPr lang="en-US" sz="1200" b="0" dirty="0"/>
              <a:t>Subnetting is a crucial technique for dividing a large network into smaller, more manageable subnets. It enhances network efficiency, security, and traffic flow. To effectively demonstrate subnetting's functionality, we will ping the IP address of a PC in one department to a PC in another department within the MIT-WPU Campus Network.</a:t>
            </a:r>
          </a:p>
          <a:p>
            <a:pPr marL="0" lvl="0" indent="0" algn="l" rtl="0">
              <a:spcBef>
                <a:spcPts val="0"/>
              </a:spcBef>
              <a:spcAft>
                <a:spcPts val="0"/>
              </a:spcAft>
              <a:buNone/>
            </a:pPr>
            <a:endParaRPr lang="en-US" sz="1200" b="0" dirty="0"/>
          </a:p>
          <a:p>
            <a:pPr marL="0" lvl="0" indent="0" algn="l" rtl="0">
              <a:spcBef>
                <a:spcPts val="0"/>
              </a:spcBef>
              <a:spcAft>
                <a:spcPts val="0"/>
              </a:spcAft>
              <a:buNone/>
            </a:pPr>
            <a:r>
              <a:rPr lang="en-US" sz="1200" b="0" dirty="0"/>
              <a:t>Pinging Procedure:</a:t>
            </a:r>
          </a:p>
          <a:p>
            <a:pPr marL="0" lvl="0" indent="0" algn="l" rtl="0">
              <a:spcBef>
                <a:spcPts val="0"/>
              </a:spcBef>
              <a:spcAft>
                <a:spcPts val="0"/>
              </a:spcAft>
              <a:buNone/>
            </a:pPr>
            <a:endParaRPr lang="en-US" sz="1200" b="0" dirty="0"/>
          </a:p>
          <a:p>
            <a:pPr marL="0" lvl="0" indent="0" algn="l" rtl="0">
              <a:spcBef>
                <a:spcPts val="0"/>
              </a:spcBef>
              <a:spcAft>
                <a:spcPts val="0"/>
              </a:spcAft>
            </a:pPr>
            <a:r>
              <a:rPr lang="en-US" sz="1200" b="0" dirty="0"/>
              <a:t>- Identify PCs: Select one PC from each department, ensuring they are assigned IP addresses within their respective subnets.</a:t>
            </a:r>
          </a:p>
          <a:p>
            <a:pPr marL="0" lvl="0" indent="0" algn="l" rtl="0">
              <a:spcBef>
                <a:spcPts val="0"/>
              </a:spcBef>
              <a:spcAft>
                <a:spcPts val="0"/>
              </a:spcAft>
            </a:pPr>
            <a:endParaRPr lang="en-US" sz="1200" b="0" dirty="0"/>
          </a:p>
          <a:p>
            <a:pPr marL="0" lvl="0" indent="0" algn="l" rtl="0">
              <a:spcBef>
                <a:spcPts val="0"/>
              </a:spcBef>
              <a:spcAft>
                <a:spcPts val="0"/>
              </a:spcAft>
            </a:pPr>
            <a:r>
              <a:rPr lang="en-US" sz="1200" b="0" dirty="0"/>
              <a:t>- Initiate Ping: Using the ping command, initiate a ping request from the PC in School of Electrical to the PC in School of Electronics.</a:t>
            </a:r>
          </a:p>
          <a:p>
            <a:pPr marL="0" lvl="0" indent="0" algn="l" rtl="0">
              <a:spcBef>
                <a:spcPts val="0"/>
              </a:spcBef>
              <a:spcAft>
                <a:spcPts val="0"/>
              </a:spcAft>
            </a:pPr>
            <a:endParaRPr lang="en-US" sz="1200" b="0" dirty="0"/>
          </a:p>
          <a:p>
            <a:pPr marL="0" lvl="0" indent="0" algn="l" rtl="0">
              <a:spcBef>
                <a:spcPts val="0"/>
              </a:spcBef>
              <a:spcAft>
                <a:spcPts val="0"/>
              </a:spcAft>
            </a:pPr>
            <a:r>
              <a:rPr lang="en-US" sz="1200" b="0" dirty="0"/>
              <a:t>- Observe Ping Output: After pinging in we observe the connection between the two PCs of two Schools. A successful ping indicates that the two PCs can communicate effectively, demonstrating successful subnetting implementation.</a:t>
            </a:r>
            <a:endParaRPr lang="en-US" sz="2000" dirty="0"/>
          </a:p>
        </p:txBody>
      </p:sp>
    </p:spTree>
    <p:extLst>
      <p:ext uri="{BB962C8B-B14F-4D97-AF65-F5344CB8AC3E}">
        <p14:creationId xmlns:p14="http://schemas.microsoft.com/office/powerpoint/2010/main" val="2405556322"/>
      </p:ext>
    </p:extLst>
  </p:cSld>
  <p:clrMapOvr>
    <a:masterClrMapping/>
  </p:clrMapOvr>
</p:sld>
</file>

<file path=ppt/theme/theme1.xml><?xml version="1.0" encoding="utf-8"?>
<a:theme xmlns:a="http://schemas.openxmlformats.org/drawingml/2006/main" name="Computer Networking Project Proposal by Slidesgo">
  <a:themeElements>
    <a:clrScheme name="Simple Light">
      <a:dk1>
        <a:srgbClr val="FFFFFF"/>
      </a:dk1>
      <a:lt1>
        <a:srgbClr val="000000"/>
      </a:lt1>
      <a:dk2>
        <a:srgbClr val="171717"/>
      </a:dk2>
      <a:lt2>
        <a:srgbClr val="434343"/>
      </a:lt2>
      <a:accent1>
        <a:srgbClr val="CCCCCC"/>
      </a:accent1>
      <a:accent2>
        <a:srgbClr val="11C7D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1090</Words>
  <Application>Microsoft Office PowerPoint</Application>
  <PresentationFormat>On-screen Show (16:9)</PresentationFormat>
  <Paragraphs>119</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Bebas Neue</vt:lpstr>
      <vt:lpstr>Doppio One</vt:lpstr>
      <vt:lpstr>PT Sans</vt:lpstr>
      <vt:lpstr>Georama</vt:lpstr>
      <vt:lpstr>Calibri</vt:lpstr>
      <vt:lpstr>Arial</vt:lpstr>
      <vt:lpstr>Encode Sans</vt:lpstr>
      <vt:lpstr>Encode Sans Condensed</vt:lpstr>
      <vt:lpstr>Computer Networking Project Proposal by Slidesgo</vt:lpstr>
      <vt:lpstr>MIT-WPU Campus Network using Subnetting</vt:lpstr>
      <vt:lpstr>Introduction</vt:lpstr>
      <vt:lpstr>Network Stacks :</vt:lpstr>
      <vt:lpstr>Network Stacks :</vt:lpstr>
      <vt:lpstr>Network Stacks :</vt:lpstr>
      <vt:lpstr>Network Stacks :</vt:lpstr>
      <vt:lpstr>Nodes Used:</vt:lpstr>
      <vt:lpstr>MIT Campus Network</vt:lpstr>
      <vt:lpstr>Explanation:</vt:lpstr>
      <vt:lpstr>Execution</vt:lpstr>
      <vt:lpstr>Configuration setup</vt:lpstr>
      <vt:lpstr>PowerPoint Presentation</vt:lpstr>
      <vt:lpstr>PowerPoint Presentation</vt:lpstr>
      <vt:lpstr>PowerPoint Presentation</vt:lpstr>
      <vt:lpstr>PowerPoint Presentation</vt:lpstr>
      <vt:lpstr>PowerPoint Presentation</vt:lpstr>
      <vt:lpstr>PowerPoint Presentation</vt:lpstr>
      <vt:lpstr>Resources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MIT-WPU Campus Network using Subnetting</dc:title>
  <dc:creator>Shreerang Mhatre</dc:creator>
  <cp:lastModifiedBy>Shreerang Mhatre</cp:lastModifiedBy>
  <cp:revision>3</cp:revision>
  <dcterms:modified xsi:type="dcterms:W3CDTF">2023-12-06T10:57:19Z</dcterms:modified>
</cp:coreProperties>
</file>